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57" r:id="rId4"/>
    <p:sldId id="258" r:id="rId5"/>
    <p:sldId id="268" r:id="rId6"/>
    <p:sldId id="270" r:id="rId7"/>
    <p:sldId id="273" r:id="rId8"/>
    <p:sldId id="271" r:id="rId9"/>
    <p:sldId id="272" r:id="rId10"/>
    <p:sldId id="26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28852-44D4-44FD-B5FB-DC43577281D1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DA8F5-DEC8-4AA2-BFEA-BDD114776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074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BD5E3-614C-43B0-A705-5201DB87C4DF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6D87E-C23B-460E-A5FD-7679943028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707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6D87E-C23B-460E-A5FD-76799430286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817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04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8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6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14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67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60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98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786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39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D001-7C69-4A49-AB2E-F0F3E06AB9AD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9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6D001-7C69-4A49-AB2E-F0F3E06AB9AD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4CBEA-678A-4BFB-B312-63C5C21E8C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17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090079"/>
            <a:ext cx="12192000" cy="1861467"/>
          </a:xfrm>
        </p:spPr>
        <p:txBody>
          <a:bodyPr>
            <a:noAutofit/>
          </a:bodyPr>
          <a:lstStyle/>
          <a:p>
            <a:r>
              <a:rPr lang="cs-CZ" sz="5500" b="1" dirty="0" smtClean="0">
                <a:solidFill>
                  <a:srgbClr val="0070C0"/>
                </a:solidFill>
              </a:rPr>
              <a:t>Pokračování plánování sociálních služeb </a:t>
            </a:r>
            <a:br>
              <a:rPr lang="cs-CZ" sz="5500" b="1" dirty="0" smtClean="0">
                <a:solidFill>
                  <a:srgbClr val="0070C0"/>
                </a:solidFill>
              </a:rPr>
            </a:br>
            <a:r>
              <a:rPr lang="cs-CZ" sz="5500" b="1" dirty="0" smtClean="0">
                <a:solidFill>
                  <a:srgbClr val="0070C0"/>
                </a:solidFill>
              </a:rPr>
              <a:t>v ORP Týn nad Vltavou</a:t>
            </a:r>
            <a:endParaRPr lang="cs-CZ" sz="55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0472" y="4182973"/>
            <a:ext cx="6726710" cy="699506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CZ.03.2.63/0.0/0.0/16_063/0006560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681" y="289495"/>
            <a:ext cx="7115501" cy="147491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5185928"/>
            <a:ext cx="995289" cy="1149558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472" y="5113905"/>
            <a:ext cx="3928058" cy="145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94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71563"/>
            <a:ext cx="10515600" cy="1325563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Výstupy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16971"/>
            <a:ext cx="10515600" cy="1205791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Střednědobý </a:t>
            </a:r>
            <a:r>
              <a:rPr lang="cs-CZ" dirty="0"/>
              <a:t>plán sociálních služeb 2020 – 2022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Katalog poskytovatelů sociálních služeb v ORP Týn nad Vltavou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38200" y="35226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0070C0"/>
                </a:solidFill>
              </a:rPr>
              <a:t>Zasílání připomínek do 2.12. 2019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960619" y="4848252"/>
            <a:ext cx="4061086" cy="183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/>
              <a:t>Mgr. Jana Kučerová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400" dirty="0" smtClean="0"/>
              <a:t>M: 774 709 122</a:t>
            </a:r>
            <a:br>
              <a:rPr lang="cs-CZ" sz="2400" dirty="0" smtClean="0"/>
            </a:br>
            <a:r>
              <a:rPr lang="cs-CZ" sz="2400" dirty="0" smtClean="0"/>
              <a:t>E:   kucerova@vltavotynsko.cz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464507" y="4848251"/>
            <a:ext cx="4061086" cy="183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/>
              <a:t>Hana Mičanová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400" dirty="0" smtClean="0"/>
              <a:t>M: 601 299 140</a:t>
            </a:r>
            <a:br>
              <a:rPr lang="cs-CZ" sz="2400" dirty="0" smtClean="0"/>
            </a:br>
            <a:r>
              <a:rPr lang="cs-CZ" sz="2400" dirty="0" smtClean="0"/>
              <a:t>E:   micanova@vltavotynsko.cz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18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86928"/>
            <a:ext cx="6349042" cy="57710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6000" b="1" dirty="0" smtClean="0"/>
              <a:t>VEŘEJNÉ PROJEDNÁNÍ</a:t>
            </a:r>
          </a:p>
          <a:p>
            <a:pPr marL="0" indent="0" algn="ctr">
              <a:buNone/>
            </a:pPr>
            <a:endParaRPr lang="cs-CZ" sz="4400" b="1" dirty="0" smtClean="0"/>
          </a:p>
          <a:p>
            <a:pPr marL="0" indent="0" algn="ctr">
              <a:buNone/>
            </a:pPr>
            <a:r>
              <a:rPr lang="cs-CZ" sz="4400" b="1" dirty="0" smtClean="0">
                <a:solidFill>
                  <a:srgbClr val="0070C0"/>
                </a:solidFill>
              </a:rPr>
              <a:t>STŘEDNĚDOBÉHO PLÁNU ROZVOJE SOCIÁLNÍCH SLUŽEB</a:t>
            </a:r>
          </a:p>
          <a:p>
            <a:pPr marL="0" indent="0" algn="ctr">
              <a:buNone/>
            </a:pPr>
            <a:r>
              <a:rPr lang="cs-CZ" sz="4400" b="1" dirty="0" smtClean="0">
                <a:solidFill>
                  <a:srgbClr val="0070C0"/>
                </a:solidFill>
              </a:rPr>
              <a:t>ORP TÝN NAD VLTAVOU</a:t>
            </a:r>
          </a:p>
          <a:p>
            <a:pPr marL="0" indent="0" algn="ctr">
              <a:buNone/>
            </a:pPr>
            <a:r>
              <a:rPr lang="cs-CZ" sz="4400" b="1" dirty="0" smtClean="0">
                <a:solidFill>
                  <a:srgbClr val="0070C0"/>
                </a:solidFill>
              </a:rPr>
              <a:t>2020 - 2022</a:t>
            </a:r>
            <a:endParaRPr lang="cs-CZ" sz="4400" b="1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755" y="765791"/>
            <a:ext cx="6067245" cy="596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9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04181"/>
            <a:ext cx="10515600" cy="57538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Komunitní plánování</a:t>
            </a:r>
          </a:p>
          <a:p>
            <a:pPr marL="0" indent="0">
              <a:buNone/>
            </a:pPr>
            <a:r>
              <a:rPr lang="cs-CZ" dirty="0" smtClean="0"/>
              <a:t>Metoda zpracování rozvojových plánů, založená na:</a:t>
            </a:r>
          </a:p>
          <a:p>
            <a:pPr lvl="0"/>
            <a:r>
              <a:rPr lang="cs-CZ" dirty="0"/>
              <a:t>na zapojování všech, kterých se zpracovávaná oblast týká</a:t>
            </a:r>
          </a:p>
          <a:p>
            <a:pPr lvl="0"/>
            <a:r>
              <a:rPr lang="cs-CZ" dirty="0"/>
              <a:t>na dialog a vyjednávání</a:t>
            </a:r>
          </a:p>
          <a:p>
            <a:r>
              <a:rPr lang="cs-CZ" dirty="0"/>
              <a:t>na dosažení výsledku, který je přijat a podporován většinou </a:t>
            </a:r>
            <a:r>
              <a:rPr lang="cs-CZ" dirty="0" smtClean="0"/>
              <a:t>účastníků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Komunitní plánování sociálních služeb</a:t>
            </a:r>
            <a:endParaRPr lang="cs-CZ" b="1" dirty="0">
              <a:solidFill>
                <a:srgbClr val="0070C0"/>
              </a:solidFill>
            </a:endParaRPr>
          </a:p>
          <a:p>
            <a:pPr lvl="0"/>
            <a:r>
              <a:rPr lang="cs-CZ" dirty="0"/>
              <a:t>Metoda, pomocí které lze na úrovni obcí nebo krajů plánovat sociální služby tak, aby odpovídaly místním specifikům i potřebám jednotlivých občanů</a:t>
            </a:r>
          </a:p>
          <a:p>
            <a:pPr lvl="0"/>
            <a:r>
              <a:rPr lang="cs-CZ" dirty="0"/>
              <a:t>Otevřený proces zjišťování potřeb a zdrojů a hledání nejlepších řešení v oblasti sociálních služeb</a:t>
            </a:r>
          </a:p>
          <a:p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92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4734" y="765791"/>
            <a:ext cx="10515600" cy="1325563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Kdy 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4734" y="1825625"/>
            <a:ext cx="11787266" cy="4351338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i="1" dirty="0" smtClean="0"/>
              <a:t> Vytvoření </a:t>
            </a:r>
            <a:r>
              <a:rPr lang="cs-CZ" i="1" dirty="0"/>
              <a:t>SPRSS </a:t>
            </a:r>
            <a:r>
              <a:rPr lang="cs-CZ" i="1" dirty="0" smtClean="0"/>
              <a:t> ORP Týn nad Vltavou 2020 – 2022 (6/2018 </a:t>
            </a:r>
            <a:r>
              <a:rPr lang="cs-CZ" i="1" dirty="0"/>
              <a:t>– 1/2020</a:t>
            </a:r>
            <a:r>
              <a:rPr lang="cs-CZ" i="1" dirty="0" smtClean="0"/>
              <a:t>)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sz="4400" dirty="0" smtClean="0">
                <a:solidFill>
                  <a:srgbClr val="0070C0"/>
                </a:solidFill>
              </a:rPr>
              <a:t>Proč</a:t>
            </a:r>
          </a:p>
          <a:p>
            <a:r>
              <a:rPr lang="cs-CZ" dirty="0"/>
              <a:t>S</a:t>
            </a:r>
            <a:r>
              <a:rPr lang="cs-CZ" dirty="0" smtClean="0"/>
              <a:t>polupráce </a:t>
            </a:r>
            <a:r>
              <a:rPr lang="cs-CZ" dirty="0"/>
              <a:t>mezi zadavateli – obce, poskytovateli a občany – uživateli sociálních služeb, </a:t>
            </a:r>
            <a:endParaRPr lang="cs-CZ" dirty="0" smtClean="0"/>
          </a:p>
          <a:p>
            <a:r>
              <a:rPr lang="cs-CZ" dirty="0"/>
              <a:t>I</a:t>
            </a:r>
            <a:r>
              <a:rPr lang="cs-CZ" dirty="0" smtClean="0"/>
              <a:t>nformovanost </a:t>
            </a:r>
            <a:r>
              <a:rPr lang="cs-CZ" dirty="0"/>
              <a:t>o sociálních službách, </a:t>
            </a:r>
            <a:endParaRPr lang="cs-CZ" dirty="0" smtClean="0"/>
          </a:p>
          <a:p>
            <a:r>
              <a:rPr lang="cs-CZ" dirty="0" smtClean="0"/>
              <a:t>Podklady </a:t>
            </a:r>
            <a:r>
              <a:rPr lang="cs-CZ" dirty="0"/>
              <a:t>pro žádosti o dotace, </a:t>
            </a:r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eznam </a:t>
            </a:r>
            <a:r>
              <a:rPr lang="cs-CZ" dirty="0"/>
              <a:t>projektů poskytovatelů sociálních služeb a obcí</a:t>
            </a:r>
          </a:p>
          <a:p>
            <a:endParaRPr lang="cs-CZ" i="1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82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38200" y="466730"/>
            <a:ext cx="10515600" cy="1742074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Zajímavosti – analýza počtu obyvatel ORP</a:t>
            </a:r>
            <a:endParaRPr lang="cs-CZ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464345"/>
              </p:ext>
            </p:extLst>
          </p:nvPr>
        </p:nvGraphicFramePr>
        <p:xfrm>
          <a:off x="838200" y="1673518"/>
          <a:ext cx="10824711" cy="5185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2003">
                  <a:extLst>
                    <a:ext uri="{9D8B030D-6E8A-4147-A177-3AD203B41FA5}">
                      <a16:colId xmlns:a16="http://schemas.microsoft.com/office/drawing/2014/main" val="2140357805"/>
                    </a:ext>
                  </a:extLst>
                </a:gridCol>
                <a:gridCol w="1175740">
                  <a:extLst>
                    <a:ext uri="{9D8B030D-6E8A-4147-A177-3AD203B41FA5}">
                      <a16:colId xmlns:a16="http://schemas.microsoft.com/office/drawing/2014/main" val="3628750955"/>
                    </a:ext>
                  </a:extLst>
                </a:gridCol>
                <a:gridCol w="1176869">
                  <a:extLst>
                    <a:ext uri="{9D8B030D-6E8A-4147-A177-3AD203B41FA5}">
                      <a16:colId xmlns:a16="http://schemas.microsoft.com/office/drawing/2014/main" val="1210748913"/>
                    </a:ext>
                  </a:extLst>
                </a:gridCol>
                <a:gridCol w="1176869">
                  <a:extLst>
                    <a:ext uri="{9D8B030D-6E8A-4147-A177-3AD203B41FA5}">
                      <a16:colId xmlns:a16="http://schemas.microsoft.com/office/drawing/2014/main" val="2121808471"/>
                    </a:ext>
                  </a:extLst>
                </a:gridCol>
                <a:gridCol w="1176869">
                  <a:extLst>
                    <a:ext uri="{9D8B030D-6E8A-4147-A177-3AD203B41FA5}">
                      <a16:colId xmlns:a16="http://schemas.microsoft.com/office/drawing/2014/main" val="463968868"/>
                    </a:ext>
                  </a:extLst>
                </a:gridCol>
                <a:gridCol w="1382623">
                  <a:extLst>
                    <a:ext uri="{9D8B030D-6E8A-4147-A177-3AD203B41FA5}">
                      <a16:colId xmlns:a16="http://schemas.microsoft.com/office/drawing/2014/main" val="1342142565"/>
                    </a:ext>
                  </a:extLst>
                </a:gridCol>
                <a:gridCol w="1176869">
                  <a:extLst>
                    <a:ext uri="{9D8B030D-6E8A-4147-A177-3AD203B41FA5}">
                      <a16:colId xmlns:a16="http://schemas.microsoft.com/office/drawing/2014/main" val="3150436885"/>
                    </a:ext>
                  </a:extLst>
                </a:gridCol>
                <a:gridCol w="1176869">
                  <a:extLst>
                    <a:ext uri="{9D8B030D-6E8A-4147-A177-3AD203B41FA5}">
                      <a16:colId xmlns:a16="http://schemas.microsoft.com/office/drawing/2014/main" val="641104939"/>
                    </a:ext>
                  </a:extLst>
                </a:gridCol>
              </a:tblGrid>
              <a:tr h="29088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Obec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Počet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obyvatel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z toho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effectLst/>
                        </a:rPr>
                        <a:t>Předprod</a:t>
                      </a:r>
                      <a:r>
                        <a:rPr lang="cs-CZ" sz="1600" b="1" dirty="0">
                          <a:effectLst/>
                        </a:rPr>
                        <a:t>. věk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Produktivní věk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effectLst/>
                        </a:rPr>
                        <a:t>Poprod</a:t>
                      </a:r>
                      <a:r>
                        <a:rPr lang="cs-CZ" sz="1600" b="1" dirty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věk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Průměrný věk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6537646"/>
                  </a:ext>
                </a:extLst>
              </a:tr>
              <a:tr h="2908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muži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Ženy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914073"/>
                  </a:ext>
                </a:extLst>
              </a:tr>
              <a:tr h="290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Bečice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42,4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4486043"/>
                  </a:ext>
                </a:extLst>
              </a:tr>
              <a:tr h="290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Čenkov u Bechyně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35,8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15877747"/>
                  </a:ext>
                </a:extLst>
              </a:tr>
              <a:tr h="290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Dobšice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39,5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29117654"/>
                  </a:ext>
                </a:extLst>
              </a:tr>
              <a:tr h="290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Dolní Bukovsko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1 765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887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878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287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1 181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297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41,1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7812397"/>
                  </a:ext>
                </a:extLst>
              </a:tr>
              <a:tr h="290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Dražíč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235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124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140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48,3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16297955"/>
                  </a:ext>
                </a:extLst>
              </a:tr>
              <a:tr h="290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Hartmanice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187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38,2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6274546"/>
                  </a:ext>
                </a:extLst>
              </a:tr>
              <a:tr h="290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Horní Kněžeklady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47,9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2945744"/>
                  </a:ext>
                </a:extLst>
              </a:tr>
              <a:tr h="290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Hosty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156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46,1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45964804"/>
                  </a:ext>
                </a:extLst>
              </a:tr>
              <a:tr h="290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Chrášťany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716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363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455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152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43,1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5902636"/>
                  </a:ext>
                </a:extLst>
              </a:tr>
              <a:tr h="290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Modrá Hůrka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37,9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657129"/>
                  </a:ext>
                </a:extLst>
              </a:tr>
              <a:tr h="290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Temelín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857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461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396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131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176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42,4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98260301"/>
                  </a:ext>
                </a:extLst>
              </a:tr>
              <a:tr h="290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Týn nad Vltavou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8 006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3 942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4 064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1 228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5 476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1 302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41,2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11243187"/>
                  </a:ext>
                </a:extLst>
              </a:tr>
              <a:tr h="290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Všemyslice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1 105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582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523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158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762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185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42,1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3129457"/>
                  </a:ext>
                </a:extLst>
              </a:tr>
              <a:tr h="290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Žimutice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608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317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291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405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41,7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65064324"/>
                  </a:ext>
                </a:extLst>
              </a:tr>
              <a:tr h="530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SO ORP Týn nad Vltavou celkem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9525" marT="9525" marB="0" anchor="ctr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14 099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7 047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7 052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2 162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9 490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2 447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41,6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0066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565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72825"/>
            <a:ext cx="10515600" cy="1192699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Co je nejvíce potřeba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778293"/>
            <a:ext cx="10515600" cy="3070417"/>
          </a:xfrm>
        </p:spPr>
        <p:txBody>
          <a:bodyPr/>
          <a:lstStyle/>
          <a:p>
            <a:pPr lvl="0"/>
            <a:r>
              <a:rPr lang="cs-CZ" dirty="0"/>
              <a:t>Vznik </a:t>
            </a:r>
            <a:r>
              <a:rPr lang="cs-CZ" dirty="0" smtClean="0"/>
              <a:t>Centra </a:t>
            </a:r>
            <a:r>
              <a:rPr lang="cs-CZ" dirty="0"/>
              <a:t>pro seniory – akutně chybí </a:t>
            </a:r>
            <a:r>
              <a:rPr lang="cs-CZ" dirty="0" smtClean="0"/>
              <a:t>domov </a:t>
            </a:r>
            <a:r>
              <a:rPr lang="cs-CZ" dirty="0"/>
              <a:t>pro seniory</a:t>
            </a:r>
          </a:p>
          <a:p>
            <a:pPr lvl="0"/>
            <a:r>
              <a:rPr lang="cs-CZ" dirty="0"/>
              <a:t>Kvalitní sociální služby pro seniory – pečovatelská služba, osobní asistence</a:t>
            </a:r>
          </a:p>
          <a:p>
            <a:pPr lvl="0"/>
            <a:r>
              <a:rPr lang="cs-CZ" dirty="0"/>
              <a:t>Potřebnost kvalitních zaměstnanců v sociálních službách – větší společenské i materiální ohodnocení této činnosti </a:t>
            </a:r>
          </a:p>
          <a:p>
            <a:pPr lvl="0"/>
            <a:r>
              <a:rPr lang="cs-CZ" dirty="0"/>
              <a:t>Komunitní centrum jako další místo informování o sociálních službách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19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459639"/>
            <a:ext cx="10515600" cy="80241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Vize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sz="3600" b="1" dirty="0">
                <a:solidFill>
                  <a:srgbClr val="0070C0"/>
                </a:solidFill>
              </a:rPr>
              <a:t>Střednědobého plánu sociálních služeb v ORP Týn nad Vltavou 2020 - 2022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955901"/>
            <a:ext cx="10515600" cy="26480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600" dirty="0"/>
              <a:t>Snadno dostupné a kvalitní služby efektivně rozložené na celém území ORP v podmínkách </a:t>
            </a:r>
            <a:r>
              <a:rPr lang="cs-CZ" sz="3600" dirty="0" smtClean="0"/>
              <a:t>odpovídajících</a:t>
            </a:r>
          </a:p>
          <a:p>
            <a:pPr marL="0" indent="0" algn="just">
              <a:buNone/>
            </a:pPr>
            <a:r>
              <a:rPr lang="cs-CZ" sz="3600" dirty="0" smtClean="0"/>
              <a:t> </a:t>
            </a:r>
            <a:r>
              <a:rPr lang="cs-CZ" sz="3600" dirty="0"/>
              <a:t>21. století. Propojení spolupráce </a:t>
            </a:r>
            <a:r>
              <a:rPr lang="cs-CZ" sz="3600"/>
              <a:t>poskytovatelů </a:t>
            </a:r>
            <a:endParaRPr lang="cs-CZ" sz="3600" smtClean="0"/>
          </a:p>
          <a:p>
            <a:pPr marL="0" indent="0" algn="just">
              <a:buNone/>
            </a:pPr>
            <a:r>
              <a:rPr lang="cs-CZ" sz="3600" smtClean="0"/>
              <a:t>a </a:t>
            </a:r>
            <a:r>
              <a:rPr lang="cs-CZ" sz="3600" dirty="0"/>
              <a:t>zadavatelů v souladu s potřebami uživatelů.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285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68306"/>
            <a:ext cx="10515600" cy="1325563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Prioritní oblasti SPRSS ORP Týn nad Vltavou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58903"/>
            <a:ext cx="10515600" cy="3847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Průřezová opatření</a:t>
            </a:r>
          </a:p>
          <a:p>
            <a:r>
              <a:rPr lang="cs-CZ" dirty="0"/>
              <a:t>Z</a:t>
            </a:r>
            <a:r>
              <a:rPr lang="cs-CZ" dirty="0" smtClean="0"/>
              <a:t>vyšovat </a:t>
            </a:r>
            <a:r>
              <a:rPr lang="cs-CZ" dirty="0"/>
              <a:t>informovanost a podporovat spolupráci poskytovatelů navzájem, poskytovatelů a </a:t>
            </a:r>
            <a:r>
              <a:rPr lang="cs-CZ" dirty="0" smtClean="0"/>
              <a:t>obcí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Péče o seniory</a:t>
            </a:r>
          </a:p>
          <a:p>
            <a:r>
              <a:rPr lang="cs-CZ" dirty="0"/>
              <a:t>V</a:t>
            </a:r>
            <a:r>
              <a:rPr lang="cs-CZ" dirty="0" smtClean="0"/>
              <a:t>ystavět </a:t>
            </a:r>
            <a:r>
              <a:rPr lang="cs-CZ" dirty="0"/>
              <a:t>C</a:t>
            </a:r>
            <a:r>
              <a:rPr lang="cs-CZ" dirty="0" smtClean="0"/>
              <a:t>entrum </a:t>
            </a:r>
            <a:r>
              <a:rPr lang="cs-CZ" dirty="0"/>
              <a:t>pro </a:t>
            </a:r>
            <a:r>
              <a:rPr lang="cs-CZ" dirty="0" smtClean="0"/>
              <a:t>seniory</a:t>
            </a:r>
          </a:p>
          <a:p>
            <a:r>
              <a:rPr lang="cs-CZ" dirty="0"/>
              <a:t>Z</a:t>
            </a:r>
            <a:r>
              <a:rPr lang="cs-CZ" dirty="0" smtClean="0"/>
              <a:t>achovat </a:t>
            </a:r>
            <a:r>
              <a:rPr lang="cs-CZ" dirty="0"/>
              <a:t>stávající služby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54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65791"/>
            <a:ext cx="10515600" cy="924897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Prioritní oblasti SPRSS ORP Týn nad Vltavou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49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Péče o zdravotně znevýhodněné</a:t>
            </a:r>
          </a:p>
          <a:p>
            <a:r>
              <a:rPr lang="cs-CZ" dirty="0"/>
              <a:t>Podpora stávajících služeb – např. v rámci Domova sv. Anežky</a:t>
            </a:r>
          </a:p>
          <a:p>
            <a:r>
              <a:rPr lang="cs-CZ" dirty="0"/>
              <a:t>Odstraňování architektonických bariér – od slov k činům</a:t>
            </a:r>
          </a:p>
          <a:p>
            <a:r>
              <a:rPr lang="cs-CZ" dirty="0"/>
              <a:t>Problematika osob s duševním onemocněním – více o tématu mluvit, odstranit mentální </a:t>
            </a:r>
            <a:r>
              <a:rPr lang="cs-CZ" dirty="0" smtClean="0"/>
              <a:t>bariéry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Rodina, děti, mládež o osoby ohrožené sociálním vyloučením</a:t>
            </a:r>
          </a:p>
          <a:p>
            <a:pPr lvl="0"/>
            <a:r>
              <a:rPr lang="cs-CZ" dirty="0"/>
              <a:t>Práce s rodinami – OSV, projekt SOS rodina</a:t>
            </a:r>
          </a:p>
          <a:p>
            <a:pPr lvl="0"/>
            <a:r>
              <a:rPr lang="cs-CZ" dirty="0"/>
              <a:t>Problematika nárůstu zadlužených </a:t>
            </a:r>
            <a:r>
              <a:rPr lang="cs-CZ" dirty="0" smtClean="0"/>
              <a:t>osob</a:t>
            </a:r>
          </a:p>
          <a:p>
            <a:pPr lvl="0"/>
            <a:r>
              <a:rPr lang="cs-CZ" dirty="0" smtClean="0"/>
              <a:t>Sociální bydlení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784"/>
            <a:ext cx="2889827" cy="59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79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391</Words>
  <Application>Microsoft Office PowerPoint</Application>
  <PresentationFormat>Širokoúhlá obrazovka</PresentationFormat>
  <Paragraphs>194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Pokračování plánování sociálních služeb  v ORP Týn nad Vltavou</vt:lpstr>
      <vt:lpstr>Prezentace aplikace PowerPoint</vt:lpstr>
      <vt:lpstr>Prezentace aplikace PowerPoint</vt:lpstr>
      <vt:lpstr>Kdy </vt:lpstr>
      <vt:lpstr>Zajímavosti – analýza počtu obyvatel ORP</vt:lpstr>
      <vt:lpstr>Co je nejvíce potřeba</vt:lpstr>
      <vt:lpstr>Vize Střednědobého plánu sociálních služeb v ORP Týn nad Vltavou 2020 - 2022 </vt:lpstr>
      <vt:lpstr>Prioritní oblasti SPRSS ORP Týn nad Vltavou</vt:lpstr>
      <vt:lpstr>Prioritní oblasti SPRSS ORP Týn nad Vltavou</vt:lpstr>
      <vt:lpstr>Výstupy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Pokračování plánování sociálních služeb  v ORP Týn nad Vltavou</dc:title>
  <dc:creator>Mičanová Spolek pro rozvoj regionu</dc:creator>
  <cp:lastModifiedBy>Uzivatel</cp:lastModifiedBy>
  <cp:revision>31</cp:revision>
  <cp:lastPrinted>2018-04-05T10:00:53Z</cp:lastPrinted>
  <dcterms:created xsi:type="dcterms:W3CDTF">2018-03-30T08:03:51Z</dcterms:created>
  <dcterms:modified xsi:type="dcterms:W3CDTF">2019-11-27T14:04:59Z</dcterms:modified>
</cp:coreProperties>
</file>