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2" r:id="rId3"/>
    <p:sldId id="261" r:id="rId4"/>
    <p:sldId id="264" r:id="rId5"/>
    <p:sldId id="265" r:id="rId6"/>
    <p:sldId id="266" r:id="rId7"/>
    <p:sldId id="267" r:id="rId8"/>
    <p:sldId id="268" r:id="rId9"/>
    <p:sldId id="269" r:id="rId10"/>
    <p:sldId id="263" r:id="rId11"/>
    <p:sldId id="270" r:id="rId12"/>
    <p:sldId id="277" r:id="rId13"/>
    <p:sldId id="278" r:id="rId14"/>
    <p:sldId id="280" r:id="rId15"/>
    <p:sldId id="273" r:id="rId16"/>
    <p:sldId id="276" r:id="rId17"/>
    <p:sldId id="275" r:id="rId18"/>
    <p:sldId id="279" r:id="rId19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A3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70" d="100"/>
          <a:sy n="70" d="100"/>
        </p:scale>
        <p:origin x="120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FFD38-A05D-49EF-AD73-3EC693C1AF12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82E126-B9CD-4B34-B7C2-0F67C9F030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3321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2E126-B9CD-4B34-B7C2-0F67C9F03067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2769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54AA3-BC5C-458E-8048-266E0971035F}" type="datetimeFigureOut">
              <a:rPr lang="cs-CZ" smtClean="0"/>
              <a:pPr>
                <a:defRPr/>
              </a:pPr>
              <a:t>16.09.2019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B2C0D-A680-4C5B-B201-71F9F03784A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C1388-2025-494B-82C4-967C5F81FBD7}" type="datetimeFigureOut">
              <a:rPr lang="cs-CZ" smtClean="0"/>
              <a:pPr>
                <a:defRPr/>
              </a:pPr>
              <a:t>16.09.2019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229FD-ADDB-4A9F-AC00-9ED52343A7F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73BE6-D43D-4BA4-A758-AF27609E6A5A}" type="datetimeFigureOut">
              <a:rPr lang="cs-CZ" smtClean="0"/>
              <a:pPr>
                <a:defRPr/>
              </a:pPr>
              <a:t>16.09.2019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31AB3-5FD4-480A-9025-B1F16D5F7BE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48213-9855-410B-8EA2-EC6F9C90FC5F}" type="datetimeFigureOut">
              <a:rPr lang="cs-CZ" smtClean="0"/>
              <a:pPr>
                <a:defRPr/>
              </a:pPr>
              <a:t>16.09.2019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49E70-093E-44EC-9656-0CC7A9E989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DA383-1691-4B1E-A68E-45D9EDDFCD32}" type="datetimeFigureOut">
              <a:rPr lang="cs-CZ" smtClean="0"/>
              <a:pPr>
                <a:defRPr/>
              </a:pPr>
              <a:t>16.09.2019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6A866-3484-4F2B-AF7B-68B4C2F65D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8CFFF-73B0-4F52-B4F1-26B759E44CA2}" type="datetimeFigureOut">
              <a:rPr lang="cs-CZ" smtClean="0"/>
              <a:pPr>
                <a:defRPr/>
              </a:pPr>
              <a:t>16.09.2019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7965E-D14A-4609-BF64-A4CDDC14F7F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26DE0-CCDF-4C69-BFE8-9DAFF05423E8}" type="datetimeFigureOut">
              <a:rPr lang="cs-CZ" smtClean="0"/>
              <a:pPr>
                <a:defRPr/>
              </a:pPr>
              <a:t>16.09.2019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100EC-459C-4991-917E-465581075A6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92075-1895-4448-B936-99E9EA15C0AD}" type="datetimeFigureOut">
              <a:rPr lang="cs-CZ" smtClean="0"/>
              <a:pPr>
                <a:defRPr/>
              </a:pPr>
              <a:t>16.09.2019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4FE33-403F-4FA6-9868-A4A4D5AE342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A8EB3-1EFD-4412-B5B7-760443931DCD}" type="datetimeFigureOut">
              <a:rPr lang="cs-CZ" smtClean="0"/>
              <a:pPr>
                <a:defRPr/>
              </a:pPr>
              <a:t>16.09.2019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23ED3-3861-4B08-9A98-E25EBF01D42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EE28D-115B-4F69-8C38-EEC00A898462}" type="datetimeFigureOut">
              <a:rPr lang="cs-CZ" smtClean="0"/>
              <a:pPr>
                <a:defRPr/>
              </a:pPr>
              <a:t>16.09.2019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CF864-E049-40A0-A60D-88B4DBA3B8C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7B60F-5382-4AF3-87B3-812C98246FE3}" type="datetimeFigureOut">
              <a:rPr lang="cs-CZ" smtClean="0"/>
              <a:pPr>
                <a:defRPr/>
              </a:pPr>
              <a:t>16.09.2019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CC7AD-198F-455B-AE20-50E23B4E720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Kliknutím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49F21C-1441-4ED9-B0C0-B90BB1067B2E}" type="datetimeFigureOut">
              <a:rPr lang="cs-CZ" smtClean="0"/>
              <a:pPr>
                <a:defRPr/>
              </a:pPr>
              <a:t>16.09.2019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92A68F-5094-49B3-90E4-E6AE67C8D8A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fokus.budejovice" TargetMode="External"/><Relationship Id="rId2" Type="http://schemas.openxmlformats.org/officeDocument/2006/relationships/hyperlink" Target="http://www.fokus-cb.cz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992243" cy="1470025"/>
          </a:xfrm>
        </p:spPr>
        <p:txBody>
          <a:bodyPr/>
          <a:lstStyle/>
          <a:p>
            <a:r>
              <a:rPr lang="cs-CZ" altLang="cs-CZ" sz="4800" b="1" dirty="0" smtClean="0">
                <a:solidFill>
                  <a:schemeClr val="bg1"/>
                </a:solidFill>
                <a:latin typeface="Arial Narrow" pitchFamily="34" charset="0"/>
                <a:cs typeface="Arial" charset="0"/>
              </a:rPr>
              <a:t>Představení činností organizace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915816" y="3429000"/>
            <a:ext cx="3888730" cy="792857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dirty="0" smtClean="0">
                <a:solidFill>
                  <a:schemeClr val="bg1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Mgr. Lucie Troupová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dirty="0" smtClean="0">
                <a:solidFill>
                  <a:schemeClr val="bg1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Bc. et Bc. Aneta Vedralová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cs-CZ" dirty="0" smtClean="0">
              <a:solidFill>
                <a:schemeClr val="bg1">
                  <a:lumMod val="75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3744" y="836712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8BA358"/>
                </a:solidFill>
                <a:latin typeface="Arial Narrow" panose="020B0606020202030204" pitchFamily="34" charset="0"/>
              </a:rPr>
              <a:t>Zdravotní služby</a:t>
            </a:r>
            <a:endParaRPr lang="cs-CZ" sz="3600" b="1" dirty="0">
              <a:solidFill>
                <a:srgbClr val="8BA358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3744" y="2204864"/>
            <a:ext cx="8229600" cy="4525963"/>
          </a:xfrm>
        </p:spPr>
        <p:txBody>
          <a:bodyPr/>
          <a:lstStyle/>
          <a:p>
            <a:r>
              <a:rPr lang="cs-CZ" sz="2400" dirty="0">
                <a:latin typeface="Arial Narrow" panose="020B0606020202030204" pitchFamily="34" charset="0"/>
              </a:rPr>
              <a:t>FOKUS České Budějovice, z. </a:t>
            </a:r>
            <a:r>
              <a:rPr lang="cs-CZ" sz="2400" dirty="0" err="1">
                <a:latin typeface="Arial Narrow" panose="020B0606020202030204" pitchFamily="34" charset="0"/>
              </a:rPr>
              <a:t>ú.</a:t>
            </a:r>
            <a:r>
              <a:rPr lang="cs-CZ" sz="2400" dirty="0">
                <a:latin typeface="Arial Narrow" panose="020B0606020202030204" pitchFamily="34" charset="0"/>
              </a:rPr>
              <a:t> je od 1. 9. 2013 registrovaným poskytovatelem zdravotní péče poskytované ve </a:t>
            </a:r>
            <a:r>
              <a:rPr lang="cs-CZ" sz="2400" b="1" dirty="0">
                <a:latin typeface="Arial Narrow" panose="020B0606020202030204" pitchFamily="34" charset="0"/>
              </a:rPr>
              <a:t>vlastním sociálním prostředí </a:t>
            </a:r>
            <a:r>
              <a:rPr lang="cs-CZ" sz="2400" b="1" dirty="0" smtClean="0">
                <a:latin typeface="Arial Narrow" panose="020B0606020202030204" pitchFamily="34" charset="0"/>
              </a:rPr>
              <a:t>klienta</a:t>
            </a:r>
          </a:p>
          <a:p>
            <a:endParaRPr lang="cs-CZ" sz="2400" dirty="0">
              <a:latin typeface="Arial Narrow" panose="020B0606020202030204" pitchFamily="34" charset="0"/>
            </a:endParaRPr>
          </a:p>
          <a:p>
            <a:r>
              <a:rPr lang="en-US" sz="2400" dirty="0" err="1">
                <a:latin typeface="Arial Narrow" panose="020B0606020202030204" pitchFamily="34" charset="0"/>
              </a:rPr>
              <a:t>dohled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nad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 smtClean="0">
                <a:latin typeface="Arial Narrow" panose="020B0606020202030204" pitchFamily="34" charset="0"/>
              </a:rPr>
              <a:t>výživou</a:t>
            </a:r>
            <a:r>
              <a:rPr lang="cs-CZ" sz="2400" dirty="0" smtClean="0">
                <a:latin typeface="Arial Narrow" panose="020B0606020202030204" pitchFamily="34" charset="0"/>
              </a:rPr>
              <a:t>, podpora zdravého životního stylu</a:t>
            </a:r>
            <a:endParaRPr lang="en-US" sz="2400" dirty="0">
              <a:latin typeface="Arial Narrow" panose="020B0606020202030204" pitchFamily="34" charset="0"/>
            </a:endParaRPr>
          </a:p>
          <a:p>
            <a:r>
              <a:rPr lang="en-US" sz="2400" dirty="0" err="1">
                <a:latin typeface="Arial Narrow" panose="020B0606020202030204" pitchFamily="34" charset="0"/>
              </a:rPr>
              <a:t>lékový</a:t>
            </a:r>
            <a:r>
              <a:rPr lang="en-US" sz="2400" dirty="0">
                <a:latin typeface="Arial Narrow" panose="020B0606020202030204" pitchFamily="34" charset="0"/>
              </a:rPr>
              <a:t> management</a:t>
            </a:r>
          </a:p>
          <a:p>
            <a:r>
              <a:rPr lang="en-US" sz="2400" dirty="0" err="1">
                <a:latin typeface="Arial Narrow" panose="020B0606020202030204" pitchFamily="34" charset="0"/>
              </a:rPr>
              <a:t>aplikace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depotních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injekcí</a:t>
            </a:r>
            <a:endParaRPr lang="en-US" sz="2400" dirty="0">
              <a:latin typeface="Arial Narrow" panose="020B0606020202030204" pitchFamily="34" charset="0"/>
            </a:endParaRPr>
          </a:p>
          <a:p>
            <a:r>
              <a:rPr lang="en-US" sz="2400" dirty="0">
                <a:latin typeface="Arial Narrow" panose="020B0606020202030204" pitchFamily="34" charset="0"/>
              </a:rPr>
              <a:t>a </a:t>
            </a:r>
            <a:r>
              <a:rPr lang="en-US" sz="2400" dirty="0" err="1">
                <a:latin typeface="Arial Narrow" panose="020B0606020202030204" pitchFamily="34" charset="0"/>
              </a:rPr>
              <a:t>další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cs-CZ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15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8BA358"/>
                </a:solidFill>
                <a:latin typeface="Arial Narrow" panose="020B0606020202030204" pitchFamily="34" charset="0"/>
              </a:rPr>
              <a:t>Projekt IPS</a:t>
            </a:r>
            <a:endParaRPr lang="cs-CZ" b="1" dirty="0">
              <a:solidFill>
                <a:srgbClr val="8BA358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6352" y="1844824"/>
            <a:ext cx="8229600" cy="4525963"/>
          </a:xfrm>
        </p:spPr>
        <p:txBody>
          <a:bodyPr/>
          <a:lstStyle/>
          <a:p>
            <a:r>
              <a:rPr lang="cs-CZ" sz="2400" b="1" dirty="0" smtClean="0">
                <a:latin typeface="Arial Narrow" panose="020B0606020202030204" pitchFamily="34" charset="0"/>
              </a:rPr>
              <a:t>IPS - </a:t>
            </a:r>
            <a:r>
              <a:rPr lang="cs-CZ" sz="2400" b="1" dirty="0" err="1" smtClean="0">
                <a:latin typeface="Arial Narrow" panose="020B0606020202030204" pitchFamily="34" charset="0"/>
              </a:rPr>
              <a:t>Individual</a:t>
            </a:r>
            <a:r>
              <a:rPr lang="cs-CZ" sz="2400" b="1" dirty="0" smtClean="0">
                <a:latin typeface="Arial Narrow" panose="020B0606020202030204" pitchFamily="34" charset="0"/>
              </a:rPr>
              <a:t> </a:t>
            </a:r>
            <a:r>
              <a:rPr lang="cs-CZ" sz="2400" b="1" dirty="0" err="1">
                <a:latin typeface="Arial Narrow" pitchFamily="34" charset="0"/>
              </a:rPr>
              <a:t>placement</a:t>
            </a:r>
            <a:r>
              <a:rPr lang="cs-CZ" sz="2400" b="1" dirty="0">
                <a:latin typeface="Arial Narrow" pitchFamily="34" charset="0"/>
              </a:rPr>
              <a:t> and support </a:t>
            </a:r>
            <a:r>
              <a:rPr lang="cs-CZ" sz="2400" dirty="0">
                <a:latin typeface="Arial Narrow" pitchFamily="34" charset="0"/>
              </a:rPr>
              <a:t>-  efektivní  způsob zaměstnávání lidí s duševním </a:t>
            </a:r>
            <a:r>
              <a:rPr lang="cs-CZ" sz="2400" dirty="0" smtClean="0">
                <a:latin typeface="Arial Narrow" pitchFamily="34" charset="0"/>
              </a:rPr>
              <a:t>onemocněním</a:t>
            </a:r>
          </a:p>
          <a:p>
            <a:pPr marL="0" indent="0">
              <a:buNone/>
            </a:pPr>
            <a:endParaRPr lang="cs-CZ" sz="2400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cs-CZ" sz="2400" dirty="0">
              <a:latin typeface="Arial Narrow" pitchFamily="34" charset="0"/>
            </a:endParaRPr>
          </a:p>
          <a:p>
            <a:endParaRPr lang="cs-CZ" sz="24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107805"/>
            <a:ext cx="5190744" cy="107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34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8BA358"/>
                </a:solidFill>
                <a:latin typeface="Arial Narrow" panose="020B0606020202030204" pitchFamily="34" charset="0"/>
              </a:rPr>
              <a:t>Projekt IPS</a:t>
            </a:r>
            <a:endParaRPr lang="cs-CZ" b="1" dirty="0">
              <a:solidFill>
                <a:srgbClr val="8BA358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Cílová </a:t>
            </a:r>
            <a:r>
              <a:rPr lang="cs-CZ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skupina: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lidé s duševním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onemocněním s </a:t>
            </a: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ID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kteří jsou motivovaní začít pracovat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Vstupní pohovor – mapování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Orientace na trhu práce, vytipování vhodného pracovního uplatnění  (zkrácené úvazky)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Podpora při sestavení životopisu a motivačního dopisu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Kontaktování  potenciálních zaměstnavatelů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Příprava na přijímací pohovor, případně doprovod k pohovoru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Peer konzultanti (podpora motivace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)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Možnost čerpat v rámci projektu i psychoterapeutickou podporu</a:t>
            </a: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endParaRPr lang="cs-CZ" sz="2400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cs-CZ" sz="2400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cs-CZ" sz="2400" dirty="0">
              <a:latin typeface="Arial Narrow" pitchFamily="34" charset="0"/>
            </a:endParaRPr>
          </a:p>
          <a:p>
            <a:endParaRPr lang="cs-CZ" sz="24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7508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8BA358"/>
                </a:solidFill>
                <a:latin typeface="Arial Narrow" panose="020B0606020202030204" pitchFamily="34" charset="0"/>
              </a:rPr>
              <a:t>Projekt IPS</a:t>
            </a:r>
            <a:endParaRPr lang="cs-CZ" b="1" dirty="0">
              <a:solidFill>
                <a:srgbClr val="8BA358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Podpora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klienta při nástupu do práce, poradenství při přechodu ze sociálních dávek k příjmům ze zaměstnání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Vyjednávání konkrétních podmínek mezi zaměstnavatelem a klientem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Průběžná podpora klienta na pracovišti i mimo pracoviště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Průběžný kontakt se zaměstnavatelem a podpora zaměstnavatele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Možnost mzdového příspěvku zaměstnavateli</a:t>
            </a:r>
          </a:p>
          <a:p>
            <a:pPr fontAlgn="auto">
              <a:spcAft>
                <a:spcPts val="0"/>
              </a:spcAft>
              <a:defRPr/>
            </a:pPr>
            <a:endParaRPr lang="cs-CZ" sz="2400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cs-CZ" sz="2400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cs-CZ" sz="2400" dirty="0">
              <a:latin typeface="Arial Narrow" pitchFamily="34" charset="0"/>
            </a:endParaRPr>
          </a:p>
          <a:p>
            <a:endParaRPr lang="cs-CZ" sz="24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298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576" y="738312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8BA358"/>
                </a:solidFill>
                <a:latin typeface="Arial Narrow" panose="020B0606020202030204" pitchFamily="34" charset="0"/>
              </a:rPr>
              <a:t>Příklady </a:t>
            </a:r>
            <a:r>
              <a:rPr lang="cs-CZ" sz="3600" b="1" dirty="0">
                <a:solidFill>
                  <a:srgbClr val="8BA358"/>
                </a:solidFill>
                <a:latin typeface="Arial Narrow" panose="020B0606020202030204" pitchFamily="34" charset="0"/>
              </a:rPr>
              <a:t>dobré praxe </a:t>
            </a:r>
            <a:r>
              <a:rPr lang="cs-CZ" sz="3600" b="1" dirty="0">
                <a:solidFill>
                  <a:srgbClr val="8BA358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 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25963"/>
          </a:xfrm>
        </p:spPr>
        <p:txBody>
          <a:bodyPr/>
          <a:lstStyle/>
          <a:p>
            <a:r>
              <a:rPr lang="cs-CZ" sz="2400" b="1" dirty="0">
                <a:latin typeface="Arial Narrow" panose="020B0606020202030204" pitchFamily="34" charset="0"/>
              </a:rPr>
              <a:t>Jana, 52 let, dg. Paranoidní schizofrenie </a:t>
            </a:r>
            <a:endParaRPr lang="cs-CZ" sz="2400" b="1" dirty="0" smtClean="0">
              <a:latin typeface="Arial Narrow" panose="020B0606020202030204" pitchFamily="34" charset="0"/>
            </a:endParaRPr>
          </a:p>
          <a:p>
            <a:pPr lvl="1"/>
            <a:r>
              <a:rPr lang="cs-CZ" sz="2000" dirty="0">
                <a:latin typeface="Arial Narrow" panose="020B0606020202030204" pitchFamily="34" charset="0"/>
              </a:rPr>
              <a:t>Hospitalizace v PN Dobřany cca 4 </a:t>
            </a:r>
            <a:r>
              <a:rPr lang="cs-CZ" sz="2000" dirty="0" smtClean="0">
                <a:latin typeface="Arial Narrow" panose="020B0606020202030204" pitchFamily="34" charset="0"/>
              </a:rPr>
              <a:t>roky</a:t>
            </a:r>
          </a:p>
          <a:p>
            <a:pPr lvl="1"/>
            <a:r>
              <a:rPr lang="cs-CZ" sz="2000" dirty="0">
                <a:latin typeface="Arial Narrow" panose="020B0606020202030204" pitchFamily="34" charset="0"/>
              </a:rPr>
              <a:t>Pobyt v CHB K-Pax  - 1 rok</a:t>
            </a:r>
          </a:p>
          <a:p>
            <a:pPr lvl="1"/>
            <a:r>
              <a:rPr lang="cs-CZ" sz="2000" dirty="0">
                <a:latin typeface="Arial Narrow" panose="020B0606020202030204" pitchFamily="34" charset="0"/>
              </a:rPr>
              <a:t>Návrat do vlastního bytu s podporou KOT</a:t>
            </a:r>
          </a:p>
          <a:p>
            <a:pPr marL="457200" lvl="1" indent="0">
              <a:buNone/>
            </a:pPr>
            <a:endParaRPr lang="cs-CZ" sz="2000" dirty="0">
              <a:latin typeface="Arial Narrow" panose="020B0606020202030204" pitchFamily="34" charset="0"/>
            </a:endParaRPr>
          </a:p>
          <a:p>
            <a:pPr lvl="1"/>
            <a:endParaRPr lang="cs-CZ" sz="2000" dirty="0">
              <a:latin typeface="Arial Narrow" panose="020B0606020202030204" pitchFamily="34" charset="0"/>
            </a:endParaRPr>
          </a:p>
          <a:p>
            <a:r>
              <a:rPr lang="cs-CZ" sz="2400" b="1" dirty="0" smtClean="0">
                <a:latin typeface="Arial Narrow" panose="020B0606020202030204" pitchFamily="34" charset="0"/>
              </a:rPr>
              <a:t>Pavel, 16 let, dg. Úzkostná porucha, sociální fobie</a:t>
            </a:r>
          </a:p>
          <a:p>
            <a:pPr lvl="1"/>
            <a:r>
              <a:rPr lang="cs-CZ" sz="2000" dirty="0">
                <a:latin typeface="Arial Narrow" panose="020B0606020202030204" pitchFamily="34" charset="0"/>
              </a:rPr>
              <a:t>Z důvodu silných úzkostí přestal navštěvovat školu</a:t>
            </a:r>
          </a:p>
          <a:p>
            <a:pPr lvl="1"/>
            <a:r>
              <a:rPr lang="cs-CZ" sz="2000" dirty="0">
                <a:latin typeface="Arial Narrow" panose="020B0606020202030204" pitchFamily="34" charset="0"/>
              </a:rPr>
              <a:t>S intenzivní podporou pracovníků KOT (doprovody do školy) se během krátké doby podařilo Pavlovi zvládnout svůj stav</a:t>
            </a:r>
          </a:p>
          <a:p>
            <a:pPr lvl="1"/>
            <a:r>
              <a:rPr lang="cs-CZ" sz="2000" dirty="0">
                <a:latin typeface="Arial Narrow" panose="020B0606020202030204" pitchFamily="34" charset="0"/>
              </a:rPr>
              <a:t>Nyní zvládá samostatně</a:t>
            </a:r>
          </a:p>
          <a:p>
            <a:pPr marL="457200" lvl="1" indent="0">
              <a:buNone/>
            </a:pPr>
            <a:endParaRPr lang="cs-CZ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65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576" y="461816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8BA358"/>
                </a:solidFill>
                <a:latin typeface="Arial Narrow" panose="020B0606020202030204" pitchFamily="34" charset="0"/>
              </a:rPr>
              <a:t>Týdny duševního zdraví</a:t>
            </a:r>
            <a:endParaRPr lang="cs-CZ" sz="3600" b="1" dirty="0">
              <a:solidFill>
                <a:srgbClr val="8BA358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>
                <a:latin typeface="Arial Narrow" panose="020B0606020202030204" pitchFamily="34" charset="0"/>
              </a:rPr>
              <a:t>Srdečně Vás zveme na program…</a:t>
            </a:r>
          </a:p>
          <a:p>
            <a:pPr marL="0" indent="0">
              <a:buNone/>
            </a:pPr>
            <a:r>
              <a:rPr lang="cs-CZ" sz="2400" b="1" dirty="0" smtClean="0">
                <a:latin typeface="Arial Narrow" panose="020B0606020202030204" pitchFamily="34" charset="0"/>
              </a:rPr>
              <a:t>Týdne obyčejného šílenství</a:t>
            </a:r>
            <a:r>
              <a:rPr lang="cs-CZ" sz="2400" dirty="0" smtClean="0">
                <a:latin typeface="Arial Narrow" panose="020B0606020202030204" pitchFamily="34" charset="0"/>
              </a:rPr>
              <a:t>: </a:t>
            </a:r>
            <a:r>
              <a:rPr lang="cs-CZ" sz="2400" b="1" dirty="0" smtClean="0">
                <a:latin typeface="Arial Narrow" panose="020B0606020202030204" pitchFamily="34" charset="0"/>
              </a:rPr>
              <a:t>8.10.2019 – 12.10.2019 v ČB a ČK</a:t>
            </a:r>
          </a:p>
          <a:p>
            <a:r>
              <a:rPr lang="cs-CZ" sz="2400" b="1" dirty="0" smtClean="0">
                <a:latin typeface="Arial Narrow" panose="020B0606020202030204" pitchFamily="34" charset="0"/>
              </a:rPr>
              <a:t>Besedy, koncerty, divadlo a dny otevřených dveří…</a:t>
            </a:r>
          </a:p>
          <a:p>
            <a:r>
              <a:rPr lang="cs-CZ" sz="2400" b="1" dirty="0" smtClean="0">
                <a:latin typeface="Arial Narrow" panose="020B0606020202030204" pitchFamily="34" charset="0"/>
              </a:rPr>
              <a:t>Viz program na naší FB stránce!</a:t>
            </a:r>
            <a:endParaRPr lang="cs-CZ" sz="2400" b="1" dirty="0">
              <a:latin typeface="Arial Narrow" panose="020B0606020202030204" pitchFamily="34" charset="0"/>
            </a:endParaRPr>
          </a:p>
        </p:txBody>
      </p:sp>
      <p:pic>
        <p:nvPicPr>
          <p:cNvPr id="1026" name="Picture 2" descr="NenÃ­ k dispozici Å¾Ã¡dnÃ½ popis fotky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56992"/>
            <a:ext cx="5760640" cy="3012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9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/>
          <a:lstStyle/>
          <a:p>
            <a:r>
              <a:rPr lang="cs-CZ" sz="3600" b="1" dirty="0">
                <a:solidFill>
                  <a:srgbClr val="8BA358"/>
                </a:solidFill>
                <a:latin typeface="Arial Narrow" panose="020B0606020202030204" pitchFamily="34" charset="0"/>
              </a:rPr>
              <a:t>Komunitní tým</a:t>
            </a:r>
            <a:endParaRPr lang="cs-CZ" sz="3600" dirty="0"/>
          </a:p>
        </p:txBody>
      </p:sp>
      <p:pic>
        <p:nvPicPr>
          <p:cNvPr id="4098" name="Picture 2" descr="Na obrÃ¡zku mÅ¯Å¾e bÃ½t: 2 lidÃ©, smÄjÃ­cÃ­ se lidÃ©, tex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21" y="1974718"/>
            <a:ext cx="7422179" cy="3881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6524232" y="1988840"/>
            <a:ext cx="2728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9.10.2019 od 16 do 18h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87453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980728"/>
            <a:ext cx="8229600" cy="1143000"/>
          </a:xfrm>
        </p:spPr>
        <p:txBody>
          <a:bodyPr/>
          <a:lstStyle/>
          <a:p>
            <a:r>
              <a:rPr lang="cs-CZ" sz="3600" b="1" dirty="0">
                <a:solidFill>
                  <a:srgbClr val="8BA358"/>
                </a:solidFill>
                <a:latin typeface="Arial Narrow" panose="020B0606020202030204" pitchFamily="34" charset="0"/>
              </a:rPr>
              <a:t>Chráněné bydlení (Bydlení K-PAX)</a:t>
            </a:r>
            <a:endParaRPr lang="cs-CZ" sz="3600" dirty="0"/>
          </a:p>
        </p:txBody>
      </p:sp>
      <p:pic>
        <p:nvPicPr>
          <p:cNvPr id="3074" name="Picture 2" descr="Na obrÃ¡zku mÅ¯Å¾e bÃ½t: sedÃ­cÃ­ lidÃ©, stÅ¯l a uvnitÅ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23728"/>
            <a:ext cx="757327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6300192" y="2348880"/>
            <a:ext cx="2728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9.10.2019 od 16 do 18h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73784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8BA358"/>
                </a:solidFill>
                <a:latin typeface="Arial Narrow" panose="020B0606020202030204" pitchFamily="34" charset="0"/>
              </a:rPr>
              <a:t>Kontakty</a:t>
            </a:r>
            <a:endParaRPr lang="cs-CZ" sz="3600" b="1" dirty="0">
              <a:solidFill>
                <a:srgbClr val="8BA358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sz="24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cs-CZ" sz="2400" b="1" dirty="0" smtClean="0">
                <a:latin typeface="Arial Narrow" panose="020B0606020202030204" pitchFamily="34" charset="0"/>
              </a:rPr>
              <a:t>Lucie Troupová</a:t>
            </a:r>
            <a:r>
              <a:rPr lang="cs-CZ" sz="2400" dirty="0" smtClean="0">
                <a:latin typeface="Arial Narrow" panose="020B0606020202030204" pitchFamily="34" charset="0"/>
              </a:rPr>
              <a:t>: 605 147 279, l.troupova@fokus-cb.cz</a:t>
            </a:r>
          </a:p>
          <a:p>
            <a:pPr marL="0" indent="0">
              <a:buNone/>
            </a:pPr>
            <a:endParaRPr lang="cs-CZ" sz="24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cs-CZ" sz="2400" b="1" dirty="0" smtClean="0">
                <a:latin typeface="Arial Narrow" panose="020B0606020202030204" pitchFamily="34" charset="0"/>
              </a:rPr>
              <a:t>Aneta Vedralová</a:t>
            </a:r>
            <a:r>
              <a:rPr lang="cs-CZ" sz="2400" dirty="0" smtClean="0">
                <a:latin typeface="Arial Narrow" panose="020B0606020202030204" pitchFamily="34" charset="0"/>
              </a:rPr>
              <a:t>: 777 798 325, a.vedralova@fokus-cb.cz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sz="2400" b="1" dirty="0" smtClean="0">
                <a:latin typeface="Arial Narrow" panose="020B0606020202030204" pitchFamily="34" charset="0"/>
              </a:rPr>
              <a:t>Email organizace: </a:t>
            </a:r>
            <a:r>
              <a:rPr lang="cs-CZ" sz="2400" dirty="0" smtClean="0">
                <a:latin typeface="Arial Narrow" panose="020B0606020202030204" pitchFamily="34" charset="0"/>
              </a:rPr>
              <a:t>fokus@fokus-cb.cz</a:t>
            </a:r>
          </a:p>
          <a:p>
            <a:pPr marL="0" indent="0">
              <a:buNone/>
            </a:pPr>
            <a:r>
              <a:rPr lang="cs-CZ" sz="2400" b="1" dirty="0" smtClean="0">
                <a:latin typeface="Arial Narrow" panose="020B0606020202030204" pitchFamily="34" charset="0"/>
              </a:rPr>
              <a:t>Tel: </a:t>
            </a:r>
            <a:r>
              <a:rPr lang="cs-CZ" sz="2400" dirty="0" smtClean="0">
                <a:latin typeface="Arial Narrow" panose="020B0606020202030204" pitchFamily="34" charset="0"/>
              </a:rPr>
              <a:t>+420 </a:t>
            </a:r>
            <a:r>
              <a:rPr lang="cs-CZ" sz="2400" dirty="0">
                <a:latin typeface="Arial Narrow" panose="020B0606020202030204" pitchFamily="34" charset="0"/>
              </a:rPr>
              <a:t>383 136 </a:t>
            </a:r>
            <a:r>
              <a:rPr lang="cs-CZ" sz="2400" dirty="0" smtClean="0">
                <a:latin typeface="Arial Narrow" panose="020B0606020202030204" pitchFamily="34" charset="0"/>
              </a:rPr>
              <a:t>220</a:t>
            </a:r>
          </a:p>
          <a:p>
            <a:pPr marL="0" indent="0">
              <a:buNone/>
            </a:pPr>
            <a:r>
              <a:rPr lang="cs-CZ" sz="2400" b="1" dirty="0" smtClean="0">
                <a:latin typeface="Arial Narrow" panose="020B0606020202030204" pitchFamily="34" charset="0"/>
              </a:rPr>
              <a:t>Web: </a:t>
            </a:r>
            <a:r>
              <a:rPr lang="cs-CZ" sz="2400" dirty="0" smtClean="0">
                <a:hlinkClick r:id="rId2"/>
              </a:rPr>
              <a:t>http</a:t>
            </a:r>
            <a:r>
              <a:rPr lang="cs-CZ" sz="2400" dirty="0">
                <a:hlinkClick r:id="rId2"/>
              </a:rPr>
              <a:t>://www.fokus-cb.cz</a:t>
            </a:r>
            <a:r>
              <a:rPr lang="cs-CZ" sz="2400" dirty="0" smtClean="0">
                <a:hlinkClick r:id="rId2"/>
              </a:rPr>
              <a:t>/</a:t>
            </a:r>
            <a:endParaRPr lang="cs-CZ" sz="24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cs-CZ" sz="2400" b="1" dirty="0" smtClean="0">
                <a:latin typeface="Arial Narrow" panose="020B0606020202030204" pitchFamily="34" charset="0"/>
              </a:rPr>
              <a:t>FB: </a:t>
            </a:r>
            <a:r>
              <a:rPr lang="cs-CZ" sz="2400" dirty="0" smtClean="0">
                <a:hlinkClick r:id="rId3"/>
              </a:rPr>
              <a:t>https</a:t>
            </a:r>
            <a:r>
              <a:rPr lang="cs-CZ" sz="2400" dirty="0">
                <a:hlinkClick r:id="rId3"/>
              </a:rPr>
              <a:t>://www.facebook.com/fokus.budejovice</a:t>
            </a:r>
            <a:endParaRPr lang="cs-CZ" sz="2400" dirty="0"/>
          </a:p>
          <a:p>
            <a:pPr marL="0" indent="0">
              <a:buNone/>
            </a:pPr>
            <a:endParaRPr lang="cs-CZ" sz="24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cs-CZ" sz="24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cs-CZ" sz="24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1329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83568" y="1412776"/>
            <a:ext cx="77048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i="1" dirty="0" smtClean="0">
                <a:solidFill>
                  <a:srgbClr val="8BA358"/>
                </a:solidFill>
                <a:latin typeface="Arial Narrow" panose="020B0606020202030204" pitchFamily="34" charset="0"/>
              </a:rPr>
              <a:t>Naším </a:t>
            </a:r>
            <a:r>
              <a:rPr lang="cs-CZ" sz="2400" b="1" i="1" dirty="0">
                <a:solidFill>
                  <a:srgbClr val="8BA358"/>
                </a:solidFill>
                <a:latin typeface="Arial Narrow" panose="020B0606020202030204" pitchFamily="34" charset="0"/>
              </a:rPr>
              <a:t>posláním je podporovat osoby s vážným duševním onemocněním při zvládání jejich života, vytvářet příležitosti pro uplatnění našich klientů ve společnosti. S veřejností diskutujeme a dlouhodobě prosazujeme moderní zejména mimo nemocniční formy péče o duševní zdraví.</a:t>
            </a:r>
          </a:p>
          <a:p>
            <a:endParaRPr lang="cs-CZ" dirty="0"/>
          </a:p>
        </p:txBody>
      </p:sp>
      <p:pic>
        <p:nvPicPr>
          <p:cNvPr id="5122" name="Picture 2" descr="Na obrÃ¡zku mÅ¯Å¾e bÃ½t: 1 osoba, smÄje se, stojÃ­, Äepice a tex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02463"/>
            <a:ext cx="3672408" cy="2597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Na obrÃ¡zku mÅ¯Å¾e bÃ½t: 1 osoba, pruh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072" y="3628767"/>
            <a:ext cx="3635896" cy="257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98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68312" y="908720"/>
            <a:ext cx="8207375" cy="1008063"/>
          </a:xfrm>
        </p:spPr>
        <p:txBody>
          <a:bodyPr/>
          <a:lstStyle/>
          <a:p>
            <a:pPr>
              <a:defRPr/>
            </a:pPr>
            <a:r>
              <a:rPr lang="cs-CZ" altLang="cs-CZ" sz="3600" b="1" dirty="0" smtClean="0">
                <a:solidFill>
                  <a:srgbClr val="8BA358"/>
                </a:solidFill>
                <a:latin typeface="Arial Narrow" panose="020B0606020202030204" pitchFamily="34" charset="0"/>
                <a:cs typeface="Arial" charset="0"/>
              </a:rPr>
              <a:t>Poskytované</a:t>
            </a:r>
            <a:r>
              <a:rPr lang="cs-CZ" altLang="cs-CZ" sz="3600" b="1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  <a:cs typeface="Arial" charset="0"/>
              </a:rPr>
              <a:t> služby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205038"/>
            <a:ext cx="8579296" cy="39211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Sociální rehabilitace </a:t>
            </a: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- komunitní tým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(IPS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, podpora peer konzultantů)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Sociálně terapeutická dílna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Chráněné bydlení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v Českých Budějovicích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Zdravotní služby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Počet klientů k 30. 6. 2019: </a:t>
            </a: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187 </a:t>
            </a:r>
          </a:p>
        </p:txBody>
      </p:sp>
    </p:spTree>
    <p:extLst>
      <p:ext uri="{BB962C8B-B14F-4D97-AF65-F5344CB8AC3E}">
        <p14:creationId xmlns:p14="http://schemas.microsoft.com/office/powerpoint/2010/main" val="201374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8BA358"/>
                </a:solidFill>
                <a:latin typeface="Arial Narrow" panose="020B0606020202030204" pitchFamily="34" charset="0"/>
              </a:rPr>
              <a:t>Komunitní tým</a:t>
            </a:r>
            <a:endParaRPr lang="cs-CZ" sz="3600" b="1" dirty="0">
              <a:solidFill>
                <a:srgbClr val="8BA358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10576"/>
            <a:ext cx="8229600" cy="4858784"/>
          </a:xfrm>
        </p:spPr>
        <p:txBody>
          <a:bodyPr/>
          <a:lstStyle/>
          <a:p>
            <a:r>
              <a:rPr lang="cs-CZ" sz="2400" b="1" dirty="0">
                <a:latin typeface="Arial Narrow" panose="020B0606020202030204" pitchFamily="34" charset="0"/>
              </a:rPr>
              <a:t>Komunitní tým podporuje lidi s duševním onemocněním na cestě k </a:t>
            </a:r>
            <a:r>
              <a:rPr lang="cs-CZ" sz="2400" b="1" dirty="0" smtClean="0">
                <a:latin typeface="Arial Narrow" panose="020B0606020202030204" pitchFamily="34" charset="0"/>
              </a:rPr>
              <a:t>zotavení</a:t>
            </a:r>
          </a:p>
          <a:p>
            <a:r>
              <a:rPr lang="cs-CZ" sz="2400" dirty="0">
                <a:latin typeface="Arial Narrow" panose="020B0606020202030204" pitchFamily="34" charset="0"/>
              </a:rPr>
              <a:t>Terénní (podpora klientů v jejich přirozeném prostředí) a ambulantní forma </a:t>
            </a:r>
            <a:r>
              <a:rPr lang="cs-CZ" sz="2400" dirty="0" smtClean="0">
                <a:latin typeface="Arial Narrow" panose="020B0606020202030204" pitchFamily="34" charset="0"/>
              </a:rPr>
              <a:t>služby</a:t>
            </a:r>
          </a:p>
          <a:p>
            <a:r>
              <a:rPr lang="cs-CZ" sz="2400" dirty="0" smtClean="0">
                <a:latin typeface="Arial Narrow" panose="020B0606020202030204" pitchFamily="34" charset="0"/>
              </a:rPr>
              <a:t>Sociální pracovníci, peer konzultanti, zdravotní sestra</a:t>
            </a:r>
          </a:p>
          <a:p>
            <a:r>
              <a:rPr lang="cs-CZ" sz="2400" dirty="0" smtClean="0">
                <a:latin typeface="Arial Narrow" panose="020B0606020202030204" pitchFamily="34" charset="0"/>
              </a:rPr>
              <a:t>Osoby s vážným duševním onemocněním starší </a:t>
            </a:r>
            <a:r>
              <a:rPr lang="cs-CZ" sz="2400" b="1" dirty="0" smtClean="0">
                <a:latin typeface="Arial Narrow" panose="020B0606020202030204" pitchFamily="34" charset="0"/>
              </a:rPr>
              <a:t>16ti let</a:t>
            </a:r>
          </a:p>
          <a:p>
            <a:r>
              <a:rPr lang="cs-CZ" sz="2400" dirty="0" smtClean="0">
                <a:latin typeface="Arial Narrow" panose="020B0606020202030204" pitchFamily="34" charset="0"/>
              </a:rPr>
              <a:t>Především s diagnózami ze </a:t>
            </a:r>
            <a:r>
              <a:rPr lang="cs-CZ" sz="2400" b="1" dirty="0" smtClean="0">
                <a:solidFill>
                  <a:srgbClr val="8BA358"/>
                </a:solidFill>
                <a:latin typeface="Arial Narrow" panose="020B0606020202030204" pitchFamily="34" charset="0"/>
              </a:rPr>
              <a:t>schizofrenního okruhu </a:t>
            </a:r>
            <a:r>
              <a:rPr lang="cs-CZ" sz="2400" dirty="0" smtClean="0">
                <a:latin typeface="Arial Narrow" panose="020B0606020202030204" pitchFamily="34" charset="0"/>
              </a:rPr>
              <a:t>(schizofrenie, </a:t>
            </a:r>
            <a:r>
              <a:rPr lang="cs-CZ" sz="2400" dirty="0" err="1" smtClean="0">
                <a:latin typeface="Arial Narrow" panose="020B0606020202030204" pitchFamily="34" charset="0"/>
              </a:rPr>
              <a:t>schizoafektivní</a:t>
            </a:r>
            <a:r>
              <a:rPr lang="cs-CZ" sz="2400" dirty="0" smtClean="0">
                <a:latin typeface="Arial Narrow" panose="020B0606020202030204" pitchFamily="34" charset="0"/>
              </a:rPr>
              <a:t> </a:t>
            </a:r>
            <a:r>
              <a:rPr lang="cs-CZ" sz="2400" dirty="0" smtClean="0">
                <a:latin typeface="Arial Narrow" panose="020B0606020202030204" pitchFamily="34" charset="0"/>
              </a:rPr>
              <a:t>porucha </a:t>
            </a:r>
            <a:r>
              <a:rPr lang="cs-CZ" sz="2400" dirty="0" smtClean="0">
                <a:latin typeface="Arial Narrow" panose="020B0606020202030204" pitchFamily="34" charset="0"/>
              </a:rPr>
              <a:t>atd.) a </a:t>
            </a:r>
            <a:r>
              <a:rPr lang="cs-CZ" sz="2400" b="1" dirty="0" smtClean="0">
                <a:solidFill>
                  <a:srgbClr val="8BA358"/>
                </a:solidFill>
                <a:latin typeface="Arial Narrow" panose="020B0606020202030204" pitchFamily="34" charset="0"/>
              </a:rPr>
              <a:t>afektivními poruchami </a:t>
            </a:r>
            <a:r>
              <a:rPr lang="cs-CZ" sz="2400" dirty="0" smtClean="0">
                <a:latin typeface="Arial Narrow" panose="020B0606020202030204" pitchFamily="34" charset="0"/>
              </a:rPr>
              <a:t>(bipolární afektivní porucha, deprese atd.)</a:t>
            </a:r>
          </a:p>
          <a:p>
            <a:r>
              <a:rPr lang="cs-CZ" sz="2400" b="1" dirty="0" smtClean="0">
                <a:latin typeface="Arial Narrow" panose="020B0606020202030204" pitchFamily="34" charset="0"/>
              </a:rPr>
              <a:t>ORP ČB, ČK, Kaplice, Trhové </a:t>
            </a:r>
            <a:r>
              <a:rPr lang="cs-CZ" sz="2400" b="1" dirty="0">
                <a:latin typeface="Arial Narrow" panose="020B0606020202030204" pitchFamily="34" charset="0"/>
              </a:rPr>
              <a:t>S</a:t>
            </a:r>
            <a:r>
              <a:rPr lang="cs-CZ" sz="2400" b="1" dirty="0" smtClean="0">
                <a:latin typeface="Arial Narrow" panose="020B0606020202030204" pitchFamily="34" charset="0"/>
              </a:rPr>
              <a:t>viny, Týn nad Vltavou</a:t>
            </a:r>
          </a:p>
          <a:p>
            <a:endParaRPr lang="cs-CZ" sz="2400" dirty="0" smtClean="0">
              <a:latin typeface="Arial Narrow" panose="020B0606020202030204" pitchFamily="34" charset="0"/>
            </a:endParaRPr>
          </a:p>
          <a:p>
            <a:endParaRPr lang="cs-CZ" dirty="0" smtClean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622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5040560"/>
          </a:xfrm>
        </p:spPr>
        <p:txBody>
          <a:bodyPr/>
          <a:lstStyle/>
          <a:p>
            <a:r>
              <a:rPr lang="cs-CZ" sz="2400" dirty="0" smtClean="0">
                <a:latin typeface="Arial Narrow" panose="020B0606020202030204" pitchFamily="34" charset="0"/>
              </a:rPr>
              <a:t>Posilování </a:t>
            </a:r>
            <a:r>
              <a:rPr lang="cs-CZ" sz="2400" dirty="0">
                <a:latin typeface="Arial Narrow" panose="020B0606020202030204" pitchFamily="34" charset="0"/>
              </a:rPr>
              <a:t>osobních kompetencí (podpora v dosažení samostatnosti a soběstačnosti)</a:t>
            </a:r>
          </a:p>
          <a:p>
            <a:r>
              <a:rPr lang="cs-CZ" sz="2400" dirty="0">
                <a:latin typeface="Arial Narrow" panose="020B0606020202030204" pitchFamily="34" charset="0"/>
              </a:rPr>
              <a:t>Podpora klientů v rozvoji a udržení si soc. kontaktů a prevence soc. </a:t>
            </a:r>
            <a:r>
              <a:rPr lang="cs-CZ" sz="2400" dirty="0" smtClean="0">
                <a:latin typeface="Arial Narrow" panose="020B0606020202030204" pitchFamily="34" charset="0"/>
              </a:rPr>
              <a:t>izolace a poskytnutí emoční opory </a:t>
            </a:r>
          </a:p>
          <a:p>
            <a:r>
              <a:rPr lang="cs-CZ" sz="2400" dirty="0" smtClean="0">
                <a:latin typeface="Arial Narrow" panose="020B0606020202030204" pitchFamily="34" charset="0"/>
              </a:rPr>
              <a:t>Podpora </a:t>
            </a:r>
            <a:r>
              <a:rPr lang="cs-CZ" sz="2400" dirty="0">
                <a:latin typeface="Arial Narrow" panose="020B0606020202030204" pitchFamily="34" charset="0"/>
              </a:rPr>
              <a:t>klientů v orientaci ve své životní situaci a vyhledávání možných </a:t>
            </a:r>
            <a:r>
              <a:rPr lang="cs-CZ" sz="2400" dirty="0" smtClean="0">
                <a:latin typeface="Arial Narrow" panose="020B0606020202030204" pitchFamily="34" charset="0"/>
              </a:rPr>
              <a:t>zdrojů </a:t>
            </a:r>
            <a:r>
              <a:rPr lang="cs-CZ" sz="2400" dirty="0">
                <a:latin typeface="Arial Narrow" panose="020B0606020202030204" pitchFamily="34" charset="0"/>
              </a:rPr>
              <a:t>(podpora při vyjednávání na ÚP, při jednání s </a:t>
            </a:r>
            <a:r>
              <a:rPr lang="cs-CZ" sz="2400" dirty="0" smtClean="0">
                <a:latin typeface="Arial Narrow" panose="020B0606020202030204" pitchFamily="34" charset="0"/>
              </a:rPr>
              <a:t>lékaři, zprostředkování dalších služeb)</a:t>
            </a:r>
            <a:endParaRPr lang="cs-CZ" sz="2400" dirty="0">
              <a:latin typeface="Arial Narrow" panose="020B0606020202030204" pitchFamily="34" charset="0"/>
            </a:endParaRPr>
          </a:p>
          <a:p>
            <a:r>
              <a:rPr lang="cs-CZ" sz="2400" dirty="0">
                <a:latin typeface="Arial Narrow" panose="020B0606020202030204" pitchFamily="34" charset="0"/>
              </a:rPr>
              <a:t>Podpora klientů v orientaci ve vlastní nemoci (varovné příznaky, protikrizové plánování</a:t>
            </a:r>
            <a:r>
              <a:rPr lang="cs-CZ" sz="2400" dirty="0" smtClean="0">
                <a:latin typeface="Arial Narrow" panose="020B0606020202030204" pitchFamily="34" charset="0"/>
              </a:rPr>
              <a:t>)</a:t>
            </a:r>
          </a:p>
          <a:p>
            <a:r>
              <a:rPr lang="cs-CZ" sz="2400" dirty="0" smtClean="0">
                <a:latin typeface="Arial Narrow" panose="020B0606020202030204" pitchFamily="34" charset="0"/>
              </a:rPr>
              <a:t>Dodávání odvahy a naděje a poskytování praktické podpory ve snaze žít běžný život (mít vhodnou práci, přátelé, koníčky, vhodně bydlet)</a:t>
            </a:r>
            <a:endParaRPr lang="cs-CZ" sz="2400" dirty="0">
              <a:latin typeface="Arial Narrow" panose="020B0606020202030204" pitchFamily="34" charset="0"/>
            </a:endParaRPr>
          </a:p>
          <a:p>
            <a:endParaRPr lang="cs-CZ" dirty="0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458376" y="620688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8BA358"/>
                </a:solidFill>
                <a:latin typeface="Arial Narrow" panose="020B0606020202030204" pitchFamily="34" charset="0"/>
              </a:rPr>
              <a:t>Komunitní tým</a:t>
            </a:r>
            <a:endParaRPr lang="cs-CZ" sz="3600" b="1" dirty="0">
              <a:solidFill>
                <a:srgbClr val="8BA358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28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25963"/>
          </a:xfrm>
        </p:spPr>
        <p:txBody>
          <a:bodyPr/>
          <a:lstStyle/>
          <a:p>
            <a:r>
              <a:rPr lang="cs-CZ" sz="2400" dirty="0" smtClean="0">
                <a:latin typeface="Arial Narrow" panose="020B0606020202030204" pitchFamily="34" charset="0"/>
              </a:rPr>
              <a:t>Provádíme aktivní kontaktování v psychiatrických léčebnách a nemocnicích (PSO ČB, PN Písek, PL Lnáře, PN Dobřany, DPN Opařany) </a:t>
            </a:r>
          </a:p>
          <a:p>
            <a:r>
              <a:rPr lang="cs-CZ" sz="2400" dirty="0" smtClean="0">
                <a:latin typeface="Arial Narrow" panose="020B0606020202030204" pitchFamily="34" charset="0"/>
              </a:rPr>
              <a:t>Poskytujeme podporu a poradenství rodinným příslušníkům klientů</a:t>
            </a:r>
          </a:p>
          <a:p>
            <a:r>
              <a:rPr lang="cs-CZ" sz="2400" dirty="0" smtClean="0">
                <a:latin typeface="Arial Narrow" panose="020B0606020202030204" pitchFamily="34" charset="0"/>
              </a:rPr>
              <a:t>Vyvíjíme </a:t>
            </a:r>
            <a:r>
              <a:rPr lang="cs-CZ" sz="2400" b="1" dirty="0" err="1" smtClean="0">
                <a:latin typeface="Arial Narrow" panose="020B0606020202030204" pitchFamily="34" charset="0"/>
              </a:rPr>
              <a:t>destigmatizační</a:t>
            </a:r>
            <a:r>
              <a:rPr lang="cs-CZ" sz="2400" b="1" dirty="0" smtClean="0">
                <a:latin typeface="Arial Narrow" panose="020B0606020202030204" pitchFamily="34" charset="0"/>
              </a:rPr>
              <a:t> aktivity </a:t>
            </a:r>
            <a:r>
              <a:rPr lang="cs-CZ" sz="2400" dirty="0" smtClean="0">
                <a:latin typeface="Arial Narrow" panose="020B0606020202030204" pitchFamily="34" charset="0"/>
              </a:rPr>
              <a:t>směrem k široké veřejnosti (</a:t>
            </a:r>
            <a:r>
              <a:rPr lang="cs-CZ" sz="2400" b="1" dirty="0" smtClean="0">
                <a:solidFill>
                  <a:srgbClr val="8BA358"/>
                </a:solidFill>
                <a:latin typeface="Arial Narrow" panose="020B0606020202030204" pitchFamily="34" charset="0"/>
              </a:rPr>
              <a:t>Týden obyčejného šílenství </a:t>
            </a:r>
            <a:r>
              <a:rPr lang="cs-CZ" sz="2400" dirty="0" smtClean="0">
                <a:latin typeface="Arial Narrow" panose="020B0606020202030204" pitchFamily="34" charset="0"/>
              </a:rPr>
              <a:t>aj.)</a:t>
            </a:r>
            <a:endParaRPr lang="cs-CZ" sz="2400" dirty="0">
              <a:latin typeface="Arial Narrow" panose="020B0606020202030204" pitchFamily="34" charset="0"/>
            </a:endParaRPr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8BA358"/>
                </a:solidFill>
                <a:latin typeface="Arial Narrow" panose="020B0606020202030204" pitchFamily="34" charset="0"/>
              </a:rPr>
              <a:t>Komunitní tým</a:t>
            </a:r>
            <a:endParaRPr lang="cs-CZ" sz="3600" b="1" dirty="0">
              <a:solidFill>
                <a:srgbClr val="8BA358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02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807032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8BA358"/>
                </a:solidFill>
                <a:latin typeface="Arial Narrow" panose="020B0606020202030204" pitchFamily="34" charset="0"/>
              </a:rPr>
              <a:t>Sociálně terapeutická dílna</a:t>
            </a:r>
            <a:endParaRPr lang="cs-CZ" sz="3600" b="1" dirty="0">
              <a:solidFill>
                <a:srgbClr val="8BA358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525963"/>
          </a:xfrm>
        </p:spPr>
        <p:txBody>
          <a:bodyPr/>
          <a:lstStyle/>
          <a:p>
            <a:r>
              <a:rPr lang="cs-CZ" sz="2400" b="1" dirty="0">
                <a:latin typeface="Arial Narrow" panose="020B0606020202030204" pitchFamily="34" charset="0"/>
              </a:rPr>
              <a:t>Podporujeme lidi s duševním onemocněním z Českých Budějovic a z okolí při nácviku, posilování a rozvoji pracovních a sociálních dovedností a návyků</a:t>
            </a:r>
            <a:r>
              <a:rPr lang="cs-CZ" sz="2400" b="1" dirty="0" smtClean="0">
                <a:latin typeface="Arial Narrow" panose="020B0606020202030204" pitchFamily="34" charset="0"/>
              </a:rPr>
              <a:t>.</a:t>
            </a:r>
          </a:p>
          <a:p>
            <a:r>
              <a:rPr lang="cs-CZ" sz="2400" dirty="0" smtClean="0">
                <a:latin typeface="Arial Narrow" panose="020B0606020202030204" pitchFamily="34" charset="0"/>
              </a:rPr>
              <a:t>Ambulantní forma </a:t>
            </a:r>
          </a:p>
          <a:p>
            <a:r>
              <a:rPr lang="cs-CZ" sz="2400" dirty="0" smtClean="0">
                <a:latin typeface="Arial Narrow" panose="020B0606020202030204" pitchFamily="34" charset="0"/>
              </a:rPr>
              <a:t>Osoby se závažným duševním onemocněním starší </a:t>
            </a:r>
            <a:r>
              <a:rPr lang="cs-CZ" sz="2400" b="1" dirty="0" smtClean="0">
                <a:latin typeface="Arial Narrow" panose="020B0606020202030204" pitchFamily="34" charset="0"/>
              </a:rPr>
              <a:t>18ti let</a:t>
            </a:r>
          </a:p>
          <a:p>
            <a:r>
              <a:rPr lang="cs-CZ" sz="2400" dirty="0" smtClean="0">
                <a:latin typeface="Arial Narrow" panose="020B0606020202030204" pitchFamily="34" charset="0"/>
              </a:rPr>
              <a:t>V </a:t>
            </a:r>
            <a:r>
              <a:rPr lang="cs-CZ" sz="2400" b="1" dirty="0" smtClean="0">
                <a:solidFill>
                  <a:srgbClr val="8BA358"/>
                </a:solidFill>
                <a:latin typeface="Arial Narrow" panose="020B0606020202030204" pitchFamily="34" charset="0"/>
              </a:rPr>
              <a:t>Českých Budějovicích </a:t>
            </a:r>
            <a:r>
              <a:rPr lang="cs-CZ" sz="2400" dirty="0" smtClean="0">
                <a:latin typeface="Arial Narrow" panose="020B0606020202030204" pitchFamily="34" charset="0"/>
              </a:rPr>
              <a:t>a v </a:t>
            </a:r>
            <a:r>
              <a:rPr lang="cs-CZ" sz="2400" b="1" dirty="0" smtClean="0">
                <a:solidFill>
                  <a:srgbClr val="8BA358"/>
                </a:solidFill>
                <a:latin typeface="Arial Narrow" panose="020B0606020202030204" pitchFamily="34" charset="0"/>
              </a:rPr>
              <a:t>Českém Krumlově</a:t>
            </a:r>
          </a:p>
          <a:p>
            <a:r>
              <a:rPr lang="cs-CZ" sz="2400" dirty="0" smtClean="0">
                <a:latin typeface="Arial Narrow" panose="020B0606020202030204" pitchFamily="34" charset="0"/>
              </a:rPr>
              <a:t>Zaměření se na obnovení, rozvoje a posílení sociálních a pracovních dovedností</a:t>
            </a:r>
          </a:p>
          <a:p>
            <a:r>
              <a:rPr lang="cs-CZ" sz="2400" dirty="0" smtClean="0">
                <a:latin typeface="Arial Narrow" panose="020B0606020202030204" pitchFamily="34" charset="0"/>
              </a:rPr>
              <a:t>Usnadnění adaptace na nároky spojené se zaměstnáním</a:t>
            </a:r>
          </a:p>
          <a:p>
            <a:r>
              <a:rPr lang="cs-CZ" sz="2400" dirty="0" smtClean="0">
                <a:latin typeface="Arial Narrow" panose="020B0606020202030204" pitchFamily="34" charset="0"/>
              </a:rPr>
              <a:t>Umožnění strukturovat a naplňovat den smysluplnými aktivitami</a:t>
            </a:r>
          </a:p>
          <a:p>
            <a:r>
              <a:rPr lang="cs-CZ" sz="2400" dirty="0" smtClean="0">
                <a:latin typeface="Arial Narrow" panose="020B0606020202030204" pitchFamily="34" charset="0"/>
              </a:rPr>
              <a:t>Umožnění klientům navazování mezilidských vztahů </a:t>
            </a:r>
          </a:p>
          <a:p>
            <a:endParaRPr lang="cs-CZ" sz="2400" dirty="0" smtClean="0">
              <a:latin typeface="Arial Narrow" panose="020B0606020202030204" pitchFamily="34" charset="0"/>
            </a:endParaRPr>
          </a:p>
          <a:p>
            <a:endParaRPr lang="cs-CZ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98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764704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8BA358"/>
                </a:solidFill>
                <a:latin typeface="Arial Narrow" panose="020B0606020202030204" pitchFamily="34" charset="0"/>
              </a:rPr>
              <a:t>Chráněné bydlení (Bydlení K-PAX)</a:t>
            </a:r>
            <a:endParaRPr lang="cs-CZ" sz="3600" b="1" dirty="0">
              <a:solidFill>
                <a:srgbClr val="8BA358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5040560"/>
          </a:xfrm>
        </p:spPr>
        <p:txBody>
          <a:bodyPr/>
          <a:lstStyle/>
          <a:p>
            <a:pPr marL="0" indent="0" algn="just">
              <a:buNone/>
            </a:pPr>
            <a:r>
              <a:rPr lang="cs-CZ" sz="2400" b="1" dirty="0">
                <a:latin typeface="Arial Narrow" panose="020B0606020202030204" pitchFamily="34" charset="0"/>
              </a:rPr>
              <a:t>Posláním služby je podpora osob s duševním onemocněním, které chtějí samostatně bydlet, aby získaly dovednosti k tomu potřebné, a mohly tak žít život podle vlastních představ a možností. Zajistit jim možnost bydlet samostatně, jak je to obvyklé u běžné populace dospělých osob, a poskytnout jim k tomu takovou denní míru podpory, aby to dokázaly dlouhodobě zvládat</a:t>
            </a:r>
            <a:r>
              <a:rPr lang="cs-CZ" sz="2400" b="1" dirty="0" smtClean="0">
                <a:latin typeface="Arial Narrow" panose="020B0606020202030204" pitchFamily="34" charset="0"/>
              </a:rPr>
              <a:t>.</a:t>
            </a:r>
          </a:p>
          <a:p>
            <a:pPr marL="0" indent="0" algn="just">
              <a:buNone/>
            </a:pPr>
            <a:endParaRPr lang="cs-CZ" sz="2400" b="1" dirty="0" smtClean="0">
              <a:latin typeface="Arial Narrow" panose="020B0606020202030204" pitchFamily="34" charset="0"/>
            </a:endParaRPr>
          </a:p>
          <a:p>
            <a:r>
              <a:rPr lang="cs-CZ" sz="2400" dirty="0" smtClean="0">
                <a:latin typeface="Arial Narrow" panose="020B0606020202030204" pitchFamily="34" charset="0"/>
              </a:rPr>
              <a:t>Služba je určena osobám s vážným duševním onemocněním starším </a:t>
            </a:r>
            <a:r>
              <a:rPr lang="cs-CZ" sz="2400" b="1" dirty="0" smtClean="0">
                <a:latin typeface="Arial Narrow" panose="020B0606020202030204" pitchFamily="34" charset="0"/>
              </a:rPr>
              <a:t>18ti let, </a:t>
            </a:r>
            <a:r>
              <a:rPr lang="cs-CZ" sz="2400" dirty="0" smtClean="0">
                <a:latin typeface="Arial Narrow" panose="020B0606020202030204" pitchFamily="34" charset="0"/>
              </a:rPr>
              <a:t>které trvale žijí nebo pracují na území Jihočeského kraje a které potřebují získat dovednosti a kompetence k samostatnému bydlení</a:t>
            </a:r>
          </a:p>
          <a:p>
            <a:pPr algn="just"/>
            <a:r>
              <a:rPr lang="cs-CZ" sz="2400" b="1" dirty="0" smtClean="0">
                <a:solidFill>
                  <a:srgbClr val="8BA358"/>
                </a:solidFill>
                <a:latin typeface="Arial Narrow" panose="020B0606020202030204" pitchFamily="34" charset="0"/>
              </a:rPr>
              <a:t>Máme k dispozici dva objekty v ČB s kapacitou 15ti klientů</a:t>
            </a:r>
            <a:endParaRPr lang="cs-CZ" sz="2400" b="1" dirty="0">
              <a:solidFill>
                <a:srgbClr val="8BA358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77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917848"/>
            <a:ext cx="8229600" cy="1143000"/>
          </a:xfrm>
        </p:spPr>
        <p:txBody>
          <a:bodyPr/>
          <a:lstStyle/>
          <a:p>
            <a:r>
              <a:rPr lang="cs-CZ" sz="3600" b="1" dirty="0">
                <a:solidFill>
                  <a:srgbClr val="8BA358"/>
                </a:solidFill>
                <a:latin typeface="Arial Narrow" panose="020B0606020202030204" pitchFamily="34" charset="0"/>
              </a:rPr>
              <a:t>Chráněné bydlení (Bydlení K-PAX)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25963"/>
          </a:xfrm>
        </p:spPr>
        <p:txBody>
          <a:bodyPr/>
          <a:lstStyle/>
          <a:p>
            <a:r>
              <a:rPr lang="cs-CZ" sz="2400" dirty="0" smtClean="0">
                <a:latin typeface="Arial Narrow" panose="020B0606020202030204" pitchFamily="34" charset="0"/>
              </a:rPr>
              <a:t>Podpora klientů v získání dovedností potřebných </a:t>
            </a:r>
            <a:r>
              <a:rPr lang="cs-CZ" sz="2400" dirty="0">
                <a:latin typeface="Arial Narrow" panose="020B0606020202030204" pitchFamily="34" charset="0"/>
              </a:rPr>
              <a:t>k </a:t>
            </a:r>
            <a:r>
              <a:rPr lang="cs-CZ" sz="2400" b="1" dirty="0">
                <a:latin typeface="Arial Narrow" panose="020B0606020202030204" pitchFamily="34" charset="0"/>
              </a:rPr>
              <a:t>samostatnému bydlení </a:t>
            </a:r>
            <a:r>
              <a:rPr lang="cs-CZ" sz="2400" dirty="0">
                <a:latin typeface="Arial Narrow" panose="020B0606020202030204" pitchFamily="34" charset="0"/>
              </a:rPr>
              <a:t>(nácviky – vaření, péče o domácnost, finanční hospodaření, podpora denních aktivit mimo prostor bydlení, aj</a:t>
            </a:r>
            <a:r>
              <a:rPr lang="cs-CZ" sz="2400" dirty="0" smtClean="0">
                <a:latin typeface="Arial Narrow" panose="020B0606020202030204" pitchFamily="34" charset="0"/>
              </a:rPr>
              <a:t>.)</a:t>
            </a:r>
          </a:p>
          <a:p>
            <a:r>
              <a:rPr lang="cs-CZ" sz="2400" dirty="0">
                <a:latin typeface="Arial Narrow" panose="020B0606020202030204" pitchFamily="34" charset="0"/>
              </a:rPr>
              <a:t>U</a:t>
            </a:r>
            <a:r>
              <a:rPr lang="cs-CZ" sz="2400" dirty="0" smtClean="0">
                <a:latin typeface="Arial Narrow" panose="020B0606020202030204" pitchFamily="34" charset="0"/>
              </a:rPr>
              <a:t>možnění klientům </a:t>
            </a:r>
            <a:r>
              <a:rPr lang="cs-CZ" sz="2400" dirty="0">
                <a:latin typeface="Arial Narrow" panose="020B0606020202030204" pitchFamily="34" charset="0"/>
              </a:rPr>
              <a:t>získat, udržet a rozvíjet běžné sociální </a:t>
            </a:r>
            <a:r>
              <a:rPr lang="cs-CZ" sz="2400" dirty="0" smtClean="0">
                <a:latin typeface="Arial Narrow" panose="020B0606020202030204" pitchFamily="34" charset="0"/>
              </a:rPr>
              <a:t>kontakty</a:t>
            </a:r>
          </a:p>
          <a:p>
            <a:r>
              <a:rPr lang="cs-CZ" sz="2400" dirty="0" smtClean="0">
                <a:latin typeface="Arial Narrow" panose="020B0606020202030204" pitchFamily="34" charset="0"/>
              </a:rPr>
              <a:t>Podpora klientů </a:t>
            </a:r>
            <a:r>
              <a:rPr lang="cs-CZ" sz="2400" dirty="0">
                <a:latin typeface="Arial Narrow" panose="020B0606020202030204" pitchFamily="34" charset="0"/>
              </a:rPr>
              <a:t>v </a:t>
            </a:r>
            <a:r>
              <a:rPr lang="cs-CZ" sz="2400" dirty="0" smtClean="0">
                <a:latin typeface="Arial Narrow" panose="020B0606020202030204" pitchFamily="34" charset="0"/>
              </a:rPr>
              <a:t>orientaci </a:t>
            </a:r>
            <a:r>
              <a:rPr lang="cs-CZ" sz="2400" dirty="0">
                <a:latin typeface="Arial Narrow" panose="020B0606020202030204" pitchFamily="34" charset="0"/>
              </a:rPr>
              <a:t>a </a:t>
            </a:r>
            <a:r>
              <a:rPr lang="cs-CZ" sz="2400" dirty="0" smtClean="0">
                <a:latin typeface="Arial Narrow" panose="020B0606020202030204" pitchFamily="34" charset="0"/>
              </a:rPr>
              <a:t>řešení </a:t>
            </a:r>
            <a:r>
              <a:rPr lang="cs-CZ" sz="2400" dirty="0">
                <a:latin typeface="Arial Narrow" panose="020B0606020202030204" pitchFamily="34" charset="0"/>
              </a:rPr>
              <a:t>jejich životní </a:t>
            </a:r>
            <a:r>
              <a:rPr lang="cs-CZ" sz="2400" dirty="0" smtClean="0">
                <a:latin typeface="Arial Narrow" panose="020B0606020202030204" pitchFamily="34" charset="0"/>
              </a:rPr>
              <a:t>situace</a:t>
            </a:r>
            <a:endParaRPr lang="cs-CZ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15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cus-cb_sablona_zele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zelená šablona FOKUS</Template>
  <TotalTime>346</TotalTime>
  <Words>658</Words>
  <Application>Microsoft Office PowerPoint</Application>
  <PresentationFormat>Předvádění na obrazovce (4:3)</PresentationFormat>
  <Paragraphs>113</Paragraphs>
  <Slides>18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3" baseType="lpstr">
      <vt:lpstr>Arial</vt:lpstr>
      <vt:lpstr>Arial Narrow</vt:lpstr>
      <vt:lpstr>Calibri</vt:lpstr>
      <vt:lpstr>Wingdings</vt:lpstr>
      <vt:lpstr>focus-cb_sablona_zelena</vt:lpstr>
      <vt:lpstr>Představení činností organizace</vt:lpstr>
      <vt:lpstr>Prezentace aplikace PowerPoint</vt:lpstr>
      <vt:lpstr>Poskytované služby</vt:lpstr>
      <vt:lpstr>Komunitní tým</vt:lpstr>
      <vt:lpstr>Komunitní tým</vt:lpstr>
      <vt:lpstr>Komunitní tým</vt:lpstr>
      <vt:lpstr>Sociálně terapeutická dílna</vt:lpstr>
      <vt:lpstr>Chráněné bydlení (Bydlení K-PAX)</vt:lpstr>
      <vt:lpstr>Chráněné bydlení (Bydlení K-PAX)</vt:lpstr>
      <vt:lpstr>Zdravotní služby</vt:lpstr>
      <vt:lpstr>Projekt IPS</vt:lpstr>
      <vt:lpstr>Projekt IPS</vt:lpstr>
      <vt:lpstr>Projekt IPS</vt:lpstr>
      <vt:lpstr>Příklady dobré praxe  </vt:lpstr>
      <vt:lpstr>Týdny duševního zdraví</vt:lpstr>
      <vt:lpstr>Komunitní tým</vt:lpstr>
      <vt:lpstr>Chráněné bydlení (Bydlení K-PAX)</vt:lpstr>
      <vt:lpstr>Kontakty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Fokus</dc:creator>
  <cp:lastModifiedBy>Fokus</cp:lastModifiedBy>
  <cp:revision>53</cp:revision>
  <dcterms:created xsi:type="dcterms:W3CDTF">2019-09-11T11:01:28Z</dcterms:created>
  <dcterms:modified xsi:type="dcterms:W3CDTF">2019-09-16T11:19:46Z</dcterms:modified>
</cp:coreProperties>
</file>