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62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>
        <p:scale>
          <a:sx n="71" d="100"/>
          <a:sy n="71" d="100"/>
        </p:scale>
        <p:origin x="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E953-304A-45D5-A60A-09ECE1CE5E69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115E-F782-417B-A8BF-4FE96219B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4890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E953-304A-45D5-A60A-09ECE1CE5E69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115E-F782-417B-A8BF-4FE96219B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859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E953-304A-45D5-A60A-09ECE1CE5E69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115E-F782-417B-A8BF-4FE96219B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7477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E953-304A-45D5-A60A-09ECE1CE5E69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115E-F782-417B-A8BF-4FE96219B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55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E953-304A-45D5-A60A-09ECE1CE5E69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115E-F782-417B-A8BF-4FE96219B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8036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E953-304A-45D5-A60A-09ECE1CE5E69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115E-F782-417B-A8BF-4FE96219B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196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E953-304A-45D5-A60A-09ECE1CE5E69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115E-F782-417B-A8BF-4FE96219B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6564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E953-304A-45D5-A60A-09ECE1CE5E69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115E-F782-417B-A8BF-4FE96219B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7312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E953-304A-45D5-A60A-09ECE1CE5E69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115E-F782-417B-A8BF-4FE96219B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7261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E953-304A-45D5-A60A-09ECE1CE5E69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115E-F782-417B-A8BF-4FE96219B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663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FE953-304A-45D5-A60A-09ECE1CE5E69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115E-F782-417B-A8BF-4FE96219B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0455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FE953-304A-45D5-A60A-09ECE1CE5E69}" type="datetimeFigureOut">
              <a:rPr lang="cs-CZ" smtClean="0"/>
              <a:t>16.09.2019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1115E-F782-417B-A8BF-4FE96219B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5712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yn.charita.cz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hyperlink" Target="mailto:reditel@tyn.charita.c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537429" y="1166982"/>
            <a:ext cx="11122098" cy="1211528"/>
          </a:xfrm>
        </p:spPr>
        <p:txBody>
          <a:bodyPr/>
          <a:lstStyle/>
          <a:p>
            <a:pPr algn="ctr"/>
            <a:r>
              <a:rPr lang="cs-CZ" b="1" dirty="0"/>
              <a:t>Farní charita Týn nad Vltavou</a:t>
            </a:r>
          </a:p>
        </p:txBody>
      </p:sp>
      <p:pic>
        <p:nvPicPr>
          <p:cNvPr id="4" name="Obrázek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7171" y="3441614"/>
            <a:ext cx="1434648" cy="1854023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-1" y="-1"/>
            <a:ext cx="24772072" cy="1242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pSp>
        <p:nvGrpSpPr>
          <p:cNvPr id="8" name="Skupina 7"/>
          <p:cNvGrpSpPr/>
          <p:nvPr/>
        </p:nvGrpSpPr>
        <p:grpSpPr>
          <a:xfrm>
            <a:off x="2259105" y="466895"/>
            <a:ext cx="7454153" cy="916809"/>
            <a:chOff x="0" y="0"/>
            <a:chExt cx="5148967" cy="690328"/>
          </a:xfrm>
        </p:grpSpPr>
        <p:grpSp>
          <p:nvGrpSpPr>
            <p:cNvPr id="9" name="Skupina 8"/>
            <p:cNvGrpSpPr/>
            <p:nvPr/>
          </p:nvGrpSpPr>
          <p:grpSpPr>
            <a:xfrm>
              <a:off x="0" y="0"/>
              <a:ext cx="5148967" cy="536575"/>
              <a:chOff x="0" y="0"/>
              <a:chExt cx="5148967" cy="536575"/>
            </a:xfrm>
          </p:grpSpPr>
          <p:cxnSp>
            <p:nvCxnSpPr>
              <p:cNvPr id="12" name="Přímá spojnice 11"/>
              <p:cNvCxnSpPr/>
              <p:nvPr/>
            </p:nvCxnSpPr>
            <p:spPr>
              <a:xfrm rot="5400000">
                <a:off x="2574483" y="-2214438"/>
                <a:ext cx="1" cy="5148967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3" name="Obrázek 12" descr="Bongo logo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363" y="0"/>
                <a:ext cx="536575" cy="5365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pic>
            <p:nvPicPr>
              <p:cNvPr id="14" name="Obrázek 13" descr="PS logo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03530" y="7952"/>
                <a:ext cx="504190" cy="5092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pic>
            <p:nvPicPr>
              <p:cNvPr id="15" name="Obrázek 14" descr="logo obcanska poradna černa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1012" y="7952"/>
                <a:ext cx="535305" cy="51498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</p:grpSp>
        <p:pic>
          <p:nvPicPr>
            <p:cNvPr id="10" name="Obrázek 9" descr="KSlogo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5089" y="230588"/>
              <a:ext cx="461645" cy="43815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1" name="Obrázek 10" descr="Hana Vodoznak 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3889" y="230588"/>
              <a:ext cx="462915" cy="45974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890929" y="2419263"/>
            <a:ext cx="10461040" cy="867411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36576" tIns="36576" rIns="36576" bIns="36576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cs-CZ" sz="2400" dirty="0">
                <a:solidFill>
                  <a:srgbClr val="3B3838"/>
                </a:solidFill>
                <a:effectLst>
                  <a:outerShdw blurRad="38100" dist="19050" dir="2700000" algn="tl">
                    <a:srgbClr val="000000">
                      <a:alpha val="39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Hlavním cílem naší organizace je: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400" dirty="0">
                <a:solidFill>
                  <a:srgbClr val="3B3838"/>
                </a:solidFill>
                <a:effectLst>
                  <a:outerShdw blurRad="38100" dist="19050" dir="2700000" algn="tl">
                    <a:srgbClr val="000000">
                      <a:alpha val="39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Poskytování kvalitních sociálních služeb na základě křesťanské etiky</a:t>
            </a:r>
            <a:r>
              <a:rPr lang="cs-CZ" sz="2400" dirty="0">
                <a:effectLst>
                  <a:outerShdw blurRad="38100" dist="19050" dir="2700000" algn="tl">
                    <a:srgbClr val="000000">
                      <a:alpha val="39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cs-CZ" sz="2400" dirty="0">
                <a:effectLst>
                  <a:outerShdw blurRad="38100" dist="19050" dir="2700000" algn="tl">
                    <a:srgbClr val="000000">
                      <a:alpha val="39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000" dirty="0">
                <a:effectLst>
                  <a:outerShdw blurRad="38100" dist="19050" dir="2700000" algn="tl">
                    <a:srgbClr val="000000">
                      <a:alpha val="39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cs-CZ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>
              <a:spcAft>
                <a:spcPts val="0"/>
              </a:spcAft>
            </a:pPr>
            <a:r>
              <a:rPr lang="cs-CZ" sz="1000" dirty="0">
                <a:effectLst>
                  <a:outerShdw blurRad="38100" dist="19050" dir="2700000" algn="tl">
                    <a:srgbClr val="000000">
                      <a:alpha val="39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ové pole 2"/>
          <p:cNvSpPr txBox="1">
            <a:spLocks noChangeArrowheads="1"/>
          </p:cNvSpPr>
          <p:nvPr/>
        </p:nvSpPr>
        <p:spPr bwMode="auto">
          <a:xfrm>
            <a:off x="803781" y="4595310"/>
            <a:ext cx="3896016" cy="184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0"/>
              </a:spcAft>
            </a:pPr>
            <a:r>
              <a:rPr lang="cs-CZ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Sakařova </a:t>
            </a: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755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375 01 Týn nad Vltavou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Tel.: 385 731 553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IČ: 736 32 945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Webové stránky: </a:t>
            </a:r>
            <a:r>
              <a:rPr lang="cs-CZ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www.tyn.charita.cz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Datová schránka: ph7sz45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8009323" y="5238469"/>
            <a:ext cx="3654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Ředitelka </a:t>
            </a:r>
            <a:endParaRPr lang="cs-CZ" dirty="0" smtClean="0"/>
          </a:p>
          <a:p>
            <a:r>
              <a:rPr lang="cs-CZ" b="1" dirty="0" smtClean="0"/>
              <a:t>Mgr. Daniela Werbynská Laschová</a:t>
            </a:r>
            <a:endParaRPr lang="cs-CZ" dirty="0" smtClean="0"/>
          </a:p>
          <a:p>
            <a:r>
              <a:rPr lang="cs-CZ" b="1" dirty="0" smtClean="0"/>
              <a:t>Tel.: 731 402 990</a:t>
            </a:r>
            <a:r>
              <a:rPr lang="cs-CZ" b="1" dirty="0"/>
              <a:t> </a:t>
            </a:r>
            <a:endParaRPr lang="cs-CZ" dirty="0"/>
          </a:p>
          <a:p>
            <a:r>
              <a:rPr lang="cs-CZ" b="1" dirty="0" smtClean="0"/>
              <a:t>E-mail</a:t>
            </a:r>
            <a:r>
              <a:rPr lang="cs-CZ" b="1" dirty="0"/>
              <a:t>: </a:t>
            </a:r>
            <a:r>
              <a:rPr lang="cs-CZ" b="1" u="sng" dirty="0" smtClean="0">
                <a:hlinkClick r:id="rId9"/>
              </a:rPr>
              <a:t>reditel@tyn.charita.cz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964723" y="5515468"/>
            <a:ext cx="28923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Naše příspěvkové konto:</a:t>
            </a:r>
            <a:endParaRPr lang="cs-CZ" dirty="0" smtClean="0"/>
          </a:p>
          <a:p>
            <a:r>
              <a:rPr lang="cs-CZ" b="1" dirty="0" smtClean="0"/>
              <a:t>000107 - 6819400237/0100</a:t>
            </a:r>
            <a:endParaRPr lang="cs-CZ" dirty="0" smtClean="0"/>
          </a:p>
          <a:p>
            <a:r>
              <a:rPr lang="cs-CZ" b="1" dirty="0" smtClean="0"/>
              <a:t>Komerční Banka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097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2201" y="1169895"/>
            <a:ext cx="5303140" cy="4800258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sz="1800" dirty="0"/>
              <a:t>Posláním Pečovatelské služby Farní charity Týn nad Vltavou je zabezpečit osobám se sníženou soběstačností pomoc, aby mohli setrvat ve svém přirozeném prostředí. Podporujeme klienty služby v rozvíjení vlastních schopností, samostatnosti při sebeobsluze, péči o domácnost. Pomáháme klientům zabezpečit jejich každodenní potřeby tak, aby mohli i v náročných životních situacích spojených se samotou, stářím, nemocí či zdravotním postižením žít důstojně a zapojit se do běžného života společnosti.</a:t>
            </a:r>
          </a:p>
          <a:p>
            <a:pPr algn="just"/>
            <a:endParaRPr lang="cs-CZ" sz="1800" dirty="0" smtClean="0"/>
          </a:p>
          <a:p>
            <a:pPr marL="0" indent="0">
              <a:buNone/>
            </a:pPr>
            <a:r>
              <a:rPr lang="cs-CZ" sz="1800" b="1" u="sng" dirty="0"/>
              <a:t>Cíle služby:</a:t>
            </a:r>
            <a:endParaRPr lang="cs-CZ" sz="1800" dirty="0"/>
          </a:p>
          <a:p>
            <a:pPr lvl="0" algn="just">
              <a:spcBef>
                <a:spcPts val="600"/>
              </a:spcBef>
            </a:pPr>
            <a:r>
              <a:rPr lang="cs-CZ" sz="1800" dirty="0"/>
              <a:t>Umožnit klientům setrvat co nejdéle ve svém domácím prostředí i při ztrátě soběstačnosti v základních životních potřebách. </a:t>
            </a:r>
          </a:p>
          <a:p>
            <a:pPr lvl="0" algn="just">
              <a:spcBef>
                <a:spcPts val="600"/>
              </a:spcBef>
            </a:pPr>
            <a:r>
              <a:rPr lang="cs-CZ" sz="1800" dirty="0"/>
              <a:t>Podporovat klienty v životním stylu, který si zvolili, v jednání na základě vlastních rozhodnutí a s ohledem na jejich individuální potřeby</a:t>
            </a:r>
            <a:r>
              <a:rPr lang="cs-CZ" sz="1800" dirty="0" smtClean="0"/>
              <a:t>.</a:t>
            </a:r>
            <a:endParaRPr lang="cs-CZ" sz="1800" dirty="0"/>
          </a:p>
          <a:p>
            <a:pPr algn="just"/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85908120"/>
              </p:ext>
            </p:extLst>
          </p:nvPr>
        </p:nvGraphicFramePr>
        <p:xfrm>
          <a:off x="6555543" y="4678931"/>
          <a:ext cx="5092505" cy="18879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22694"/>
                <a:gridCol w="2369811"/>
              </a:tblGrid>
              <a:tr h="3775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Počet </a:t>
                      </a:r>
                      <a:r>
                        <a:rPr lang="cs-CZ" sz="1800" dirty="0">
                          <a:effectLst/>
                        </a:rPr>
                        <a:t>návštěv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13 340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775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Počet </a:t>
                      </a:r>
                      <a:r>
                        <a:rPr lang="cs-CZ" sz="1800" dirty="0">
                          <a:effectLst/>
                        </a:rPr>
                        <a:t>dovezených obědů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  3 636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775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Počet </a:t>
                      </a:r>
                      <a:r>
                        <a:rPr lang="cs-CZ" sz="1800" dirty="0">
                          <a:effectLst/>
                        </a:rPr>
                        <a:t>klientů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72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775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               z toho mužů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 22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775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               z toho žen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50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559777" y="268165"/>
            <a:ext cx="5597767" cy="90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E5B6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36576" tIns="36576" rIns="36576" bIns="36576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cs-CZ" sz="3600" kern="1400" spc="-5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Pečovatelská služba</a:t>
            </a:r>
            <a:endParaRPr lang="cs-CZ" sz="3600" kern="1400" spc="-5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400" b="1" kern="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Sociální </a:t>
            </a:r>
            <a:r>
              <a:rPr lang="cs-CZ" sz="1400" b="1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služba podle § </a:t>
            </a:r>
            <a:r>
              <a:rPr lang="cs-CZ" sz="1400" b="1" kern="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40  zákona č. 108/2006 Sb., O sociálních sl.</a:t>
            </a:r>
            <a:endParaRPr lang="cs-CZ" sz="1400" b="1" kern="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rázek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6289" y="5970153"/>
            <a:ext cx="394963" cy="558442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6157545" y="436098"/>
            <a:ext cx="54905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b="1" u="sng" dirty="0"/>
              <a:t>Poskytujeme (na základě smlouvy) tyto úkony</a:t>
            </a:r>
            <a:r>
              <a:rPr lang="cs-CZ" dirty="0" smtClean="0"/>
              <a:t>:</a:t>
            </a:r>
            <a:r>
              <a:rPr lang="cs-CZ" dirty="0"/>
              <a:t> 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cs-CZ" dirty="0"/>
              <a:t>pomoc při zvládání běžných úkonů péče o vlastní osobu (pomoc při podávání jídla, při oblékání, při pohybu) </a:t>
            </a:r>
            <a:endParaRPr lang="cs-CZ" dirty="0" smtClean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cs-CZ" dirty="0" smtClean="0"/>
              <a:t>pomoc </a:t>
            </a:r>
            <a:r>
              <a:rPr lang="cs-CZ" dirty="0"/>
              <a:t>při osobní hygieně nebo poskytnutí podmínek pro osobní hygienu (pomoc při základních  úkonech osobní   hygieny, při péči o vlasy, </a:t>
            </a:r>
            <a:r>
              <a:rPr lang="cs-CZ" dirty="0" smtClean="0"/>
              <a:t>nehty)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cs-CZ" dirty="0" smtClean="0"/>
              <a:t>poskytnutí </a:t>
            </a:r>
            <a:r>
              <a:rPr lang="cs-CZ" dirty="0"/>
              <a:t>stravy nebo pomoc při zajištění stravy (dovážka jídla, pomoc při přípravě jídla a </a:t>
            </a:r>
            <a:r>
              <a:rPr lang="cs-CZ" dirty="0" smtClean="0"/>
              <a:t>pití)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cs-CZ" dirty="0" smtClean="0"/>
              <a:t>pomoc </a:t>
            </a:r>
            <a:r>
              <a:rPr lang="cs-CZ" dirty="0"/>
              <a:t>při zajištění chodu domácnosti (úklid, topení, nákupy, pochůzky), praní a žehlení </a:t>
            </a:r>
            <a:r>
              <a:rPr lang="cs-CZ" dirty="0" smtClean="0"/>
              <a:t>prádla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cs-CZ" dirty="0" smtClean="0"/>
              <a:t>zprostředkování </a:t>
            </a:r>
            <a:r>
              <a:rPr lang="cs-CZ" dirty="0"/>
              <a:t>kontaktu se společenským prostředím 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8189259" y="4340377"/>
            <a:ext cx="2138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Statistické údaje 2018</a:t>
            </a:r>
            <a:endParaRPr lang="cs-CZ" sz="1600" dirty="0"/>
          </a:p>
        </p:txBody>
      </p:sp>
      <p:pic>
        <p:nvPicPr>
          <p:cNvPr id="10" name="Obrázek 9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9776" y="436098"/>
            <a:ext cx="456565" cy="4140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6562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78716" y="1223683"/>
            <a:ext cx="6879102" cy="3025588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cs-CZ" sz="1600" b="1" u="sng" dirty="0"/>
              <a:t>Posláním Občanské poradny</a:t>
            </a:r>
            <a:r>
              <a:rPr lang="cs-CZ" sz="1600" dirty="0"/>
              <a:t> Farní charity Týn nad Vltavou je pomoci tomu, kdo si neví rady k lepší orientaci v jeho právech, oprávněných zájmech a povinnostech. </a:t>
            </a:r>
            <a:r>
              <a:rPr lang="cs-CZ" sz="1600" dirty="0" smtClean="0"/>
              <a:t>Poskytovat </a:t>
            </a:r>
            <a:r>
              <a:rPr lang="cs-CZ" sz="1600" dirty="0"/>
              <a:t>věcně správné informace, potřebné kontakty, které umožní lépe zvládat obtížnou životní situaci člověka</a:t>
            </a:r>
            <a:r>
              <a:rPr lang="cs-CZ" sz="1600" dirty="0" smtClean="0"/>
              <a:t>.</a:t>
            </a:r>
          </a:p>
          <a:p>
            <a:pPr algn="just">
              <a:lnSpc>
                <a:spcPct val="110000"/>
              </a:lnSpc>
            </a:pPr>
            <a:r>
              <a:rPr lang="cs-CZ" sz="1600" b="1" u="sng" dirty="0" smtClean="0"/>
              <a:t>Základní </a:t>
            </a:r>
            <a:r>
              <a:rPr lang="cs-CZ" sz="1600" b="1" u="sng" dirty="0"/>
              <a:t>činnosti odborného poradenství:</a:t>
            </a:r>
            <a:endParaRPr lang="cs-CZ" sz="1600" dirty="0"/>
          </a:p>
          <a:p>
            <a:pPr marL="0" lv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1600" dirty="0" smtClean="0"/>
              <a:t> -  zprostředkování </a:t>
            </a:r>
            <a:r>
              <a:rPr lang="cs-CZ" sz="1600" dirty="0"/>
              <a:t>kontaktu se společenským prostředím</a:t>
            </a:r>
          </a:p>
          <a:p>
            <a:pPr marL="0" lv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1600" dirty="0" smtClean="0"/>
              <a:t> - sociálně </a:t>
            </a:r>
            <a:r>
              <a:rPr lang="cs-CZ" sz="1600" dirty="0"/>
              <a:t>terapeutické </a:t>
            </a:r>
            <a:r>
              <a:rPr lang="cs-CZ" sz="1600" dirty="0" smtClean="0"/>
              <a:t>činnosti</a:t>
            </a:r>
          </a:p>
          <a:p>
            <a:pPr marL="0" lv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1600" dirty="0"/>
              <a:t> </a:t>
            </a:r>
            <a:r>
              <a:rPr lang="cs-CZ" sz="1600" dirty="0" smtClean="0"/>
              <a:t>- pomoc </a:t>
            </a:r>
            <a:r>
              <a:rPr lang="cs-CZ" sz="1600" dirty="0"/>
              <a:t>při uplatňování práv, oprávněných zájmů a při obstarávání osobních záležitostí</a:t>
            </a:r>
            <a:r>
              <a:rPr lang="cs-CZ" sz="1600" dirty="0" smtClean="0"/>
              <a:t>: 1</a:t>
            </a:r>
            <a:r>
              <a:rPr lang="cs-CZ" sz="1600" dirty="0"/>
              <a:t>. pomoc při vyřizování běžných záležitostí</a:t>
            </a:r>
            <a:r>
              <a:rPr lang="cs-CZ" sz="1600" dirty="0" smtClean="0"/>
              <a:t>, 2</a:t>
            </a:r>
            <a:r>
              <a:rPr lang="cs-CZ" sz="1600" dirty="0"/>
              <a:t>. pomoc při obnovení nebo upevnění kontaktu s přirozeným sociálním prostředím</a:t>
            </a:r>
            <a:r>
              <a:rPr lang="cs-CZ" sz="1600" dirty="0" smtClean="0"/>
              <a:t>.</a:t>
            </a:r>
            <a:r>
              <a:rPr lang="cs-CZ" sz="1600" dirty="0"/>
              <a:t> </a:t>
            </a:r>
          </a:p>
          <a:p>
            <a:pPr marL="0" indent="0">
              <a:buNone/>
            </a:pPr>
            <a:endParaRPr lang="cs-CZ" sz="2000" dirty="0"/>
          </a:p>
          <a:p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38617359"/>
              </p:ext>
            </p:extLst>
          </p:nvPr>
        </p:nvGraphicFramePr>
        <p:xfrm>
          <a:off x="7201485" y="735922"/>
          <a:ext cx="4587238" cy="50412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9349"/>
                <a:gridCol w="955371"/>
                <a:gridCol w="641776"/>
                <a:gridCol w="955371"/>
                <a:gridCol w="955371"/>
              </a:tblGrid>
              <a:tr h="326396"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Celkový počet klientů         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370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434768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Celkový počet kontaktů (návštěv občanské poradny)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919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10566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Občanská poradna Týn nad Vltavou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klientů   </a:t>
                      </a:r>
                      <a:r>
                        <a:rPr lang="cs-CZ" sz="2000" dirty="0">
                          <a:effectLst/>
                        </a:rPr>
                        <a:t> 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162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3476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 toho mužů 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56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3476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 toho žen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104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738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kontaktů  (návštěv)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475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10566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Občanská poradna Vodňany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klientů   </a:t>
                      </a:r>
                      <a:r>
                        <a:rPr lang="cs-CZ" sz="2000" dirty="0">
                          <a:effectLst/>
                        </a:rPr>
                        <a:t> 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121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3476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 toho mužů 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40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3476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 toho žen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81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738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kontaktů  (návštěv)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225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10566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Občanská poradna Veselí nad Lužnicí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klientů   </a:t>
                      </a:r>
                      <a:r>
                        <a:rPr lang="cs-CZ" sz="2000" dirty="0">
                          <a:effectLst/>
                        </a:rPr>
                        <a:t> 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87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3476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 toho mužů 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26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3476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z toho žen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61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738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Počet kontaktů  (návštěv)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219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560949" y="230823"/>
            <a:ext cx="6314637" cy="992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E5B6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36576" tIns="36576" rIns="36576" bIns="36576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cs-CZ" sz="3600" kern="1400" spc="-5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Občanská </a:t>
            </a:r>
            <a:r>
              <a:rPr lang="cs-CZ" sz="3600" kern="1400" spc="-5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poradna</a:t>
            </a:r>
          </a:p>
          <a:p>
            <a:pPr marL="449580">
              <a:spcAft>
                <a:spcPts val="0"/>
              </a:spcAft>
            </a:pPr>
            <a:r>
              <a:rPr lang="cs-CZ" b="1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cs-CZ" sz="1400" b="1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Sociální služba podle § 37 zákona </a:t>
            </a:r>
            <a:r>
              <a:rPr lang="cs-CZ" sz="1400" b="1" kern="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č</a:t>
            </a:r>
            <a:r>
              <a:rPr lang="cs-CZ" sz="1400" b="1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108/2006 Sb., </a:t>
            </a:r>
            <a:r>
              <a:rPr lang="cs-CZ" sz="1400" b="1" kern="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cs-CZ" sz="1400" b="1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sociálních službách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7201485" y="366590"/>
            <a:ext cx="458723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cs-CZ" b="1" dirty="0" smtClean="0"/>
              <a:t>Poradenství poskytujeme ve 3 pobočkách</a:t>
            </a:r>
            <a:endParaRPr lang="cs-CZ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278716" y="4235824"/>
            <a:ext cx="6759820" cy="25545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i="1" dirty="0" smtClean="0"/>
              <a:t>Co nejčastěji klienti žádají?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pomoc </a:t>
            </a:r>
            <a:r>
              <a:rPr lang="cs-CZ" sz="1600" dirty="0"/>
              <a:t>s vysvětlením obsahu úředních dokumentů </a:t>
            </a:r>
            <a:endParaRPr lang="cs-CZ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problémy </a:t>
            </a:r>
            <a:r>
              <a:rPr lang="cs-CZ" sz="1600" dirty="0"/>
              <a:t>se sousedskými vztahy </a:t>
            </a:r>
            <a:endParaRPr lang="cs-CZ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ukončení </a:t>
            </a:r>
            <a:r>
              <a:rPr lang="cs-CZ" sz="1600" dirty="0"/>
              <a:t>pracovního poměru, </a:t>
            </a:r>
            <a:r>
              <a:rPr lang="cs-CZ" sz="1600" dirty="0" smtClean="0"/>
              <a:t>nárok na odstupné</a:t>
            </a:r>
            <a:r>
              <a:rPr lang="cs-CZ" sz="1600" dirty="0"/>
              <a:t>, žádost o zaslání dokumentů bývalého zaměstnavatele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dirty="0"/>
              <a:t>pomoc s vypracováním žádosti o </a:t>
            </a:r>
            <a:r>
              <a:rPr lang="cs-CZ" sz="1600" dirty="0" smtClean="0"/>
              <a:t>rozvod, s </a:t>
            </a:r>
            <a:r>
              <a:rPr lang="cs-CZ" sz="1600" dirty="0"/>
              <a:t>úpravou výživného na </a:t>
            </a:r>
            <a:r>
              <a:rPr lang="cs-CZ" sz="1600" dirty="0" smtClean="0"/>
              <a:t>děti, pomoc </a:t>
            </a:r>
            <a:r>
              <a:rPr lang="cs-CZ" sz="1600" dirty="0"/>
              <a:t>s vypořádáním společného jmění </a:t>
            </a:r>
            <a:r>
              <a:rPr lang="cs-CZ" sz="1600" dirty="0" smtClean="0"/>
              <a:t>manželů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bezplatné právní poradenství - kontrola smluv (darovací, kupní, s věcným břemenem), poradenství ohledně dědictví a </a:t>
            </a:r>
            <a:r>
              <a:rPr lang="cs-CZ" sz="1600" dirty="0" smtClean="0"/>
              <a:t>pozůstalosti</a:t>
            </a:r>
            <a:endParaRPr lang="cs-CZ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sz="16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6994869" y="5938996"/>
            <a:ext cx="4793854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dluhové poradenství – pomoc s rodinným rozpočtem,</a:t>
            </a:r>
            <a:r>
              <a:rPr lang="cs-CZ" sz="1600" dirty="0" smtClean="0"/>
              <a:t> řešení exekuce, chování vykonavatele při mobiliární exekuci, </a:t>
            </a:r>
            <a:r>
              <a:rPr lang="cs-CZ" sz="1600" dirty="0" smtClean="0"/>
              <a:t>povolení oddlužení</a:t>
            </a:r>
            <a:endParaRPr lang="cs-CZ" sz="1600" dirty="0"/>
          </a:p>
        </p:txBody>
      </p:sp>
      <p:pic>
        <p:nvPicPr>
          <p:cNvPr id="6" name="Obrázek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869" y="6279651"/>
            <a:ext cx="341141" cy="480036"/>
          </a:xfrm>
          <a:prstGeom prst="rect">
            <a:avLst/>
          </a:prstGeom>
        </p:spPr>
      </p:pic>
      <p:pic>
        <p:nvPicPr>
          <p:cNvPr id="10" name="Picture 32" descr="logo obcanska poradna černa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397821">
            <a:off x="689536" y="412787"/>
            <a:ext cx="431800" cy="367030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61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09282" y="1420558"/>
            <a:ext cx="11479444" cy="974202"/>
          </a:xfrm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600" dirty="0"/>
              <a:t>Nízkoprahové zařízení pro děti a mládež </a:t>
            </a:r>
            <a:r>
              <a:rPr lang="cs-CZ" sz="1600" dirty="0" err="1"/>
              <a:t>Bongo</a:t>
            </a:r>
            <a:r>
              <a:rPr lang="cs-CZ" sz="1600" dirty="0"/>
              <a:t> je bezpečné místo, kde mohou dospívající aktivně využít volný čas a hlavně si mohou s pracovníky popovídat o všem, co je zajímá, tíží a společně najít řešení toho co je trápí. </a:t>
            </a:r>
            <a:r>
              <a:rPr lang="cs-CZ" sz="1600" dirty="0" err="1"/>
              <a:t>Bongo</a:t>
            </a:r>
            <a:r>
              <a:rPr lang="cs-CZ" sz="1600" dirty="0"/>
              <a:t> nabízí radu, pomoc a prostor pro pozitivní změny v životním způsobu dětí a mládeže, které se ocitly v nepříznivé sociální situaci (problémy ve škole, šikana, osamělost, nepochopení ze strany rodičů…)</a:t>
            </a:r>
          </a:p>
        </p:txBody>
      </p:sp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415582" y="255338"/>
            <a:ext cx="11119925" cy="1022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E5B6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36576" tIns="36576" rIns="36576" bIns="36576" anchor="t" anchorCtr="0" upright="1">
            <a:noAutofit/>
          </a:bodyPr>
          <a:lstStyle/>
          <a:p>
            <a:r>
              <a:rPr lang="cs-CZ" sz="2800" dirty="0" smtClean="0"/>
              <a:t>      </a:t>
            </a:r>
            <a:r>
              <a:rPr lang="cs-CZ" sz="3600" dirty="0" smtClean="0"/>
              <a:t>Nízkoprahové </a:t>
            </a:r>
            <a:r>
              <a:rPr lang="cs-CZ" sz="3600" dirty="0"/>
              <a:t>zařízení pro děti a mládež </a:t>
            </a:r>
            <a:r>
              <a:rPr lang="cs-CZ" sz="3600" dirty="0" err="1"/>
              <a:t>Bongo</a:t>
            </a:r>
            <a:endParaRPr lang="cs-CZ" sz="2800" dirty="0"/>
          </a:p>
          <a:p>
            <a:pPr marL="449580">
              <a:spcAft>
                <a:spcPts val="0"/>
              </a:spcAft>
            </a:pPr>
            <a:r>
              <a:rPr lang="cs-CZ" sz="2000" b="1" kern="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cs-CZ" sz="1400" b="1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Sociální služba podle § 37 zákona č. 108/2006 Sb., </a:t>
            </a:r>
            <a:r>
              <a:rPr lang="cs-CZ" sz="1400" b="1" kern="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cs-CZ" sz="1400" b="1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sociálních službách</a:t>
            </a:r>
          </a:p>
        </p:txBody>
      </p:sp>
      <p:pic>
        <p:nvPicPr>
          <p:cNvPr id="6" name="Obrázek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61" y="6091395"/>
            <a:ext cx="295837" cy="424414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5939255" y="2537847"/>
            <a:ext cx="584947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/>
              <a:t>Cílová skupina NZDM </a:t>
            </a:r>
            <a:r>
              <a:rPr lang="cs-CZ" sz="1400" i="1" dirty="0" err="1"/>
              <a:t>Bongo</a:t>
            </a:r>
            <a:endParaRPr lang="cs-CZ" sz="1400" i="1" dirty="0"/>
          </a:p>
          <a:p>
            <a:r>
              <a:rPr lang="cs-CZ" sz="1400" b="1" dirty="0"/>
              <a:t>Děti a mládež ve věku 10 až 26 let z </a:t>
            </a:r>
            <a:r>
              <a:rPr lang="cs-CZ" sz="1400" b="1" dirty="0" err="1"/>
              <a:t>Vltavotýnska</a:t>
            </a:r>
            <a:r>
              <a:rPr lang="cs-CZ" sz="1400" b="1" dirty="0"/>
              <a:t>, v jejichž životě může dojít nebo dochází k událostem, které negativně ovlivňují jejich vývoj a vzhledem k prostředí, v němž se pohybují, zažívají nepříznivé sociální situace, a to zejména v těchto oblastech:</a:t>
            </a:r>
          </a:p>
          <a:p>
            <a:r>
              <a:rPr lang="cs-CZ" sz="1600" u="sng" dirty="0"/>
              <a:t>Konfliktní společenské situace</a:t>
            </a:r>
            <a:r>
              <a:rPr lang="cs-CZ" sz="1600" dirty="0"/>
              <a:t> </a:t>
            </a:r>
            <a:r>
              <a:rPr lang="cs-CZ" sz="1400" dirty="0"/>
              <a:t>- šikana, kriminalita, vandalismus, násilné projevy, záškoláctví, výchovné problémy, útěky z domova, narušené rodinné, partnerské, vrstevnické vztahy, zneužívání návykových látek, vyhraněný životní styl, sebepoškozování, rasismus, pohlavní zneužívání, domácí násilí</a:t>
            </a:r>
          </a:p>
          <a:p>
            <a:r>
              <a:rPr lang="cs-CZ" sz="1600" u="sng" dirty="0"/>
              <a:t>Obtížné životní události</a:t>
            </a:r>
            <a:r>
              <a:rPr lang="cs-CZ" sz="1400" dirty="0"/>
              <a:t> - rozpad rodiny, rozvod, rodiče se závislostí, nedostatek financí, dluhová problematika, rozpad vlastních partnerských vztahů, partnerské problémy, sexualita, neplánované těhotenství, problémy s volbou školy a povolání, selhávání ve škole</a:t>
            </a:r>
          </a:p>
          <a:p>
            <a:r>
              <a:rPr lang="cs-CZ" sz="1600" u="sng" dirty="0"/>
              <a:t>Omezující životní podmínky</a:t>
            </a:r>
            <a:r>
              <a:rPr lang="cs-CZ" sz="1600" dirty="0"/>
              <a:t> </a:t>
            </a:r>
            <a:r>
              <a:rPr lang="cs-CZ" sz="1400" dirty="0"/>
              <a:t>- nemožnost přizpůsobení se, potíže s navazováním vztahů, osamělost, hledání místa mezi vrstevníky, potíže s vrstevníky nebo v partě, absence zájmů, pasivní trávení volného času, nemožnost zapojit se do pracovního procesu, nerespektování autorit, nevyužívání běžných organizovaných aktivit </a:t>
            </a:r>
          </a:p>
        </p:txBody>
      </p:sp>
      <p:sp>
        <p:nvSpPr>
          <p:cNvPr id="9" name="Zástupný symbol pro obsah 3"/>
          <p:cNvSpPr>
            <a:spLocks noGrp="1"/>
          </p:cNvSpPr>
          <p:nvPr>
            <p:ph sz="half" idx="2"/>
          </p:nvPr>
        </p:nvSpPr>
        <p:spPr>
          <a:xfrm>
            <a:off x="296247" y="2537847"/>
            <a:ext cx="3186541" cy="2679612"/>
          </a:xfrm>
          <a:ln w="31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cs-CZ" sz="1600" b="1" i="1" dirty="0"/>
              <a:t>NZDM </a:t>
            </a:r>
            <a:r>
              <a:rPr lang="cs-CZ" sz="1600" b="1" i="1" dirty="0" err="1"/>
              <a:t>Bongo</a:t>
            </a:r>
            <a:r>
              <a:rPr lang="cs-CZ" sz="1600" b="1" i="1" dirty="0"/>
              <a:t> poskytuje tyto základní </a:t>
            </a:r>
            <a:r>
              <a:rPr lang="cs-CZ" sz="1600" b="1" i="1" dirty="0" smtClean="0"/>
              <a:t>činnosti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cs-CZ" sz="1600" dirty="0" smtClean="0"/>
              <a:t>a</a:t>
            </a:r>
            <a:r>
              <a:rPr lang="cs-CZ" sz="1600" dirty="0"/>
              <a:t>) výchovné, vzdělávací a aktivizační činnosti,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cs-CZ" sz="1600" dirty="0"/>
              <a:t>b) zprostředkování kontaktu se společenským prostředím,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cs-CZ" sz="1600" dirty="0"/>
              <a:t>c) sociálně terapeutické činnosti,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cs-CZ" sz="1600" dirty="0"/>
              <a:t>d) pomoc při uplatňování práv, oprávněných zájmů a při obstarávání osobních záležitostí.</a:t>
            </a:r>
          </a:p>
          <a:p>
            <a:pPr marL="0" indent="0">
              <a:buNone/>
            </a:pPr>
            <a:r>
              <a:rPr lang="cs-CZ" sz="2000" dirty="0"/>
              <a:t> </a:t>
            </a:r>
          </a:p>
        </p:txBody>
      </p:sp>
      <p:graphicFrame>
        <p:nvGraphicFramePr>
          <p:cNvPr id="10" name="Tabul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725544"/>
              </p:ext>
            </p:extLst>
          </p:nvPr>
        </p:nvGraphicFramePr>
        <p:xfrm>
          <a:off x="900953" y="5732279"/>
          <a:ext cx="4544694" cy="837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8424"/>
                <a:gridCol w="1776270"/>
              </a:tblGrid>
              <a:tr h="279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Počet klientů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     54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79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Počet kontaktů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2 568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79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Počet provozních dní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   249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pic>
        <p:nvPicPr>
          <p:cNvPr id="11" name="Obrázek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228" y="3169821"/>
            <a:ext cx="2231587" cy="1787397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2003612" y="5435712"/>
            <a:ext cx="2138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Statistické údaje 2018</a:t>
            </a:r>
            <a:endParaRPr lang="cs-CZ" sz="1600" dirty="0"/>
          </a:p>
        </p:txBody>
      </p:sp>
      <p:pic>
        <p:nvPicPr>
          <p:cNvPr id="13" name="Obrázek 1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8816" y="402918"/>
            <a:ext cx="377825" cy="3498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371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268942" y="259779"/>
            <a:ext cx="11698940" cy="127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E5B6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36576" tIns="36576" rIns="36576" bIns="36576" anchor="t" anchorCtr="0" upright="1">
            <a:noAutofit/>
          </a:bodyPr>
          <a:lstStyle/>
          <a:p>
            <a:r>
              <a:rPr lang="cs-CZ" sz="3600" b="1" dirty="0" smtClean="0"/>
              <a:t>        SOS </a:t>
            </a:r>
            <a:r>
              <a:rPr lang="cs-CZ" sz="3600" b="1" dirty="0"/>
              <a:t>RODINA</a:t>
            </a:r>
          </a:p>
          <a:p>
            <a:r>
              <a:rPr lang="cs-CZ" sz="2000" b="1" dirty="0"/>
              <a:t>          </a:t>
            </a:r>
            <a:r>
              <a:rPr lang="cs-CZ" sz="2000" b="1" dirty="0" smtClean="0"/>
              <a:t>     </a:t>
            </a:r>
            <a:r>
              <a:rPr lang="cs-CZ" sz="1600" b="1" dirty="0" smtClean="0"/>
              <a:t>Projekt </a:t>
            </a:r>
            <a:r>
              <a:rPr lang="cs-CZ" sz="1600" b="1" dirty="0"/>
              <a:t>na základě pověření k výkonu sociálně právní ochrany dětí</a:t>
            </a:r>
            <a:endParaRPr lang="cs-CZ" sz="1600" dirty="0"/>
          </a:p>
          <a:p>
            <a:pPr>
              <a:spcAft>
                <a:spcPts val="0"/>
              </a:spcAft>
            </a:pPr>
            <a:endParaRPr lang="cs-CZ" sz="1600" b="1" kern="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rázek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851" y="4411774"/>
            <a:ext cx="329455" cy="496402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524434" y="1964023"/>
            <a:ext cx="110669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Projekt na základě pověření k výkonu sociálně-právní ochrany dětí, podle činností:</a:t>
            </a:r>
            <a:endParaRPr lang="cs-CZ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pomoc rodičům při řešení výchovných nebo jiných problémů souvisejících s péčí o dítě (§ 11 odst.1, písm. a) zákona  </a:t>
            </a:r>
            <a:r>
              <a:rPr lang="cs-CZ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359 / 1999 </a:t>
            </a:r>
            <a:r>
              <a:rPr lang="cs-CZ" b="1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Sb</a:t>
            </a:r>
            <a:r>
              <a:rPr lang="cs-CZ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 sociálně - právní ochraně dětí)</a:t>
            </a:r>
            <a:endParaRPr lang="cs-CZ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poskytování nebo zprostředkování poradenství rodičům při výchově a vzdělávání dítěte a při péči o dítě zdravotně postižené (§ 11 odst. 1, písm. b) zákona 359 / 1999 </a:t>
            </a:r>
            <a:r>
              <a:rPr lang="cs-CZ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Sb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 sociálně - právní ochraně dětí).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5768787" y="3688868"/>
            <a:ext cx="5916705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Výběr rodin, kterým by měl tento projekt pomoci, je na rozhodnutí sociálních pracovnic orgánu SPOD. Sociální pracovnice FCH Týn nad Vltavou docházejí do rodin průměrně jedenkrát týdně a pomáhají jim zlepšit jejich nepříznivou sociální situaci. </a:t>
            </a:r>
          </a:p>
          <a:p>
            <a:r>
              <a:rPr lang="cs-CZ" dirty="0" smtClean="0"/>
              <a:t>V </a:t>
            </a:r>
            <a:r>
              <a:rPr lang="cs-CZ" dirty="0"/>
              <a:t>některých případech bylo potřeba zajistit dohled nad péčí o dítě. Sociální pracovnice chodila kontrolovat, zda je v rodině dostatek základních potravin, zda má dítě alespoň jedno teplé jídlo denně, zda chodí řádně připravené do školy, apod. 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1304364" y="5658638"/>
            <a:ext cx="2138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Statistické údaje 2018</a:t>
            </a:r>
            <a:endParaRPr lang="cs-CZ" sz="1600" dirty="0"/>
          </a:p>
        </p:txBody>
      </p:sp>
      <p:graphicFrame>
        <p:nvGraphicFramePr>
          <p:cNvPr id="11" name="Tabul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99187"/>
              </p:ext>
            </p:extLst>
          </p:nvPr>
        </p:nvGraphicFramePr>
        <p:xfrm>
          <a:off x="537882" y="5997192"/>
          <a:ext cx="4061012" cy="6536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5279"/>
                <a:gridCol w="1455733"/>
              </a:tblGrid>
              <a:tr h="3268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Počet rodin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268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Počet kontaktů / návštěv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108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12" name="Textové pole 7"/>
          <p:cNvSpPr txBox="1"/>
          <p:nvPr/>
        </p:nvSpPr>
        <p:spPr>
          <a:xfrm>
            <a:off x="590092" y="1315179"/>
            <a:ext cx="10949062" cy="555890"/>
          </a:xfrm>
          <a:prstGeom prst="rect">
            <a:avLst/>
          </a:prstGeom>
          <a:solidFill>
            <a:schemeClr val="lt1"/>
          </a:solidFill>
          <a:ln w="57150">
            <a:solidFill>
              <a:schemeClr val="bg2">
                <a:lumMod val="50000"/>
              </a:schemeClr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cs-CZ" sz="1600" b="1" dirty="0">
                <a:solidFill>
                  <a:srgbClr val="26262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Cílem projektu SOS Rodina je poskytovat rodinám s dětmi v evidenci orgánu SPOD, které se ocitají nebo se mohou ocitnout v ohrožení, komplexní pomoc v jejich přirozeném prostředí - přímo v rodině.</a:t>
            </a:r>
            <a:endParaRPr lang="cs-CZ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cs-CZ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3" name="Obrázek 1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63170" y="3619856"/>
            <a:ext cx="2810435" cy="20387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9" descr="Hana Vodoznak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761" y="386159"/>
            <a:ext cx="403225" cy="40132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29924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701025" y="248559"/>
            <a:ext cx="4007223" cy="962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E5B6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36576" tIns="36576" rIns="36576" bIns="36576" anchor="t" anchorCtr="0" upright="1">
            <a:noAutofit/>
          </a:bodyPr>
          <a:lstStyle/>
          <a:p>
            <a:r>
              <a:rPr lang="cs-CZ" sz="3600" b="1" dirty="0" smtClean="0"/>
              <a:t>Klub Senior šance</a:t>
            </a:r>
            <a:endParaRPr lang="cs-CZ" sz="3600" b="1" dirty="0"/>
          </a:p>
          <a:p>
            <a:r>
              <a:rPr lang="cs-CZ" sz="2000" b="1" dirty="0"/>
              <a:t>          </a:t>
            </a:r>
            <a:r>
              <a:rPr lang="cs-CZ" sz="2000" b="1" dirty="0" smtClean="0"/>
              <a:t>     </a:t>
            </a:r>
            <a:r>
              <a:rPr lang="cs-CZ" sz="1600" b="1" dirty="0"/>
              <a:t>Volnočasové aktivity pro </a:t>
            </a:r>
            <a:r>
              <a:rPr lang="cs-CZ" sz="1600" b="1" dirty="0" smtClean="0"/>
              <a:t>seniory		</a:t>
            </a:r>
            <a:endParaRPr lang="cs-CZ" sz="1600" b="1" kern="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rázek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532" y="324025"/>
            <a:ext cx="359716" cy="509693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8610492" y="1181507"/>
            <a:ext cx="2138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Statistické údaje 2018</a:t>
            </a:r>
            <a:endParaRPr lang="cs-CZ" sz="16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7197532" y="259779"/>
            <a:ext cx="4707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/>
              <a:t>Adresa </a:t>
            </a:r>
            <a:r>
              <a:rPr lang="cs-CZ" sz="1600" b="1" dirty="0" smtClean="0"/>
              <a:t>: </a:t>
            </a:r>
            <a:r>
              <a:rPr lang="cs-CZ" sz="1600" b="1" dirty="0"/>
              <a:t>Děkanská 220, 375 01 Týn nad </a:t>
            </a:r>
            <a:r>
              <a:rPr lang="cs-CZ" sz="1600" b="1" dirty="0" smtClean="0"/>
              <a:t>Vltavou</a:t>
            </a:r>
          </a:p>
          <a:p>
            <a:pPr algn="r"/>
            <a:endParaRPr lang="cs-CZ" sz="1600" b="1" dirty="0"/>
          </a:p>
          <a:p>
            <a:pPr algn="r"/>
            <a:r>
              <a:rPr lang="cs-CZ" sz="1600" dirty="0" smtClean="0"/>
              <a:t>….</a:t>
            </a:r>
            <a:r>
              <a:rPr lang="cs-CZ" sz="1600" b="1" dirty="0" smtClean="0"/>
              <a:t>Senior nemá být sám!</a:t>
            </a:r>
            <a:r>
              <a:rPr lang="cs-CZ" sz="1600" dirty="0" smtClean="0"/>
              <a:t> </a:t>
            </a:r>
            <a:endParaRPr lang="cs-CZ" sz="1600" b="1" dirty="0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268942" y="2523093"/>
            <a:ext cx="5773162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Tento projekt seniorům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 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Vltavotýnska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nabízí:</a:t>
            </a:r>
            <a:endParaRPr kumimoji="0" lang="cs-CZ" alt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Společnost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v klubu seniorů se mohou lidé setkávat a potkávat, posedět u kávy nebo čaje, popovídat si - prostě nebýt zavřeni doma sami.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b="1" u="sng" dirty="0"/>
              <a:t>Seberealizace </a:t>
            </a:r>
            <a:r>
              <a:rPr lang="cs-CZ" dirty="0"/>
              <a:t>- senioři mají možnost najít si v klubu činnost, která je baví. </a:t>
            </a:r>
            <a:r>
              <a:rPr lang="cs-CZ" dirty="0" smtClean="0"/>
              <a:t>Mnoho </a:t>
            </a:r>
            <a:r>
              <a:rPr lang="cs-CZ" dirty="0"/>
              <a:t>zajímavých aktivit připravováno přímo </a:t>
            </a:r>
            <a:r>
              <a:rPr lang="cs-CZ" dirty="0" smtClean="0"/>
              <a:t>seniory - besedy </a:t>
            </a:r>
            <a:r>
              <a:rPr lang="cs-CZ" dirty="0"/>
              <a:t>o </a:t>
            </a:r>
            <a:r>
              <a:rPr lang="cs-CZ" dirty="0" smtClean="0"/>
              <a:t>cestování, čtení </a:t>
            </a:r>
            <a:r>
              <a:rPr lang="cs-CZ" dirty="0"/>
              <a:t>týnské kroniky, hudební odpoledne a další.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b="1" u="sng" dirty="0"/>
              <a:t>Vzdělání</a:t>
            </a:r>
            <a:r>
              <a:rPr lang="cs-CZ" dirty="0"/>
              <a:t> - program klubu Senior šance nabízí pravidelné trénování paměti, výuku cizích jazyků a další nepravidelné vzdělávací </a:t>
            </a:r>
            <a:r>
              <a:rPr lang="cs-CZ" dirty="0" smtClean="0"/>
              <a:t>akce</a:t>
            </a:r>
          </a:p>
          <a:p>
            <a:pPr algn="just"/>
            <a:r>
              <a:rPr lang="cs-CZ" b="1" u="sng" dirty="0"/>
              <a:t>Pohyb</a:t>
            </a:r>
            <a:r>
              <a:rPr lang="cs-CZ" dirty="0"/>
              <a:t> - znamená život a proto i v programu klubu seniorů mají své místo pravidelná cvičení, hra v pétanque, společné vycházky a </a:t>
            </a:r>
            <a:r>
              <a:rPr lang="cs-CZ" dirty="0" smtClean="0"/>
              <a:t>výlety.</a:t>
            </a:r>
            <a:endParaRPr kumimoji="0" lang="cs-CZ" altLang="cs-CZ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2" name="Obrázek 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845" y="729782"/>
            <a:ext cx="2095705" cy="1516458"/>
          </a:xfrm>
          <a:prstGeom prst="rect">
            <a:avLst/>
          </a:prstGeom>
        </p:spPr>
      </p:pic>
      <p:sp>
        <p:nvSpPr>
          <p:cNvPr id="18" name="TextovéPole 17"/>
          <p:cNvSpPr txBox="1"/>
          <p:nvPr/>
        </p:nvSpPr>
        <p:spPr>
          <a:xfrm>
            <a:off x="268942" y="1322764"/>
            <a:ext cx="439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alt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kumimoji="0" lang="cs-CZ" altLang="cs-C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rojekt zaměřený na volnočasové aktivity seniorů, které přispívají k aktivizaci seniorů a k prevenci sociální izolace této věkové skupiny. </a:t>
            </a:r>
            <a:endParaRPr lang="cs-CZ" b="1" dirty="0"/>
          </a:p>
        </p:txBody>
      </p:sp>
      <p:graphicFrame>
        <p:nvGraphicFramePr>
          <p:cNvPr id="19" name="Tabulk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887494"/>
              </p:ext>
            </p:extLst>
          </p:nvPr>
        </p:nvGraphicFramePr>
        <p:xfrm>
          <a:off x="6901478" y="1520061"/>
          <a:ext cx="5012615" cy="50680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9058"/>
                <a:gridCol w="1373319"/>
                <a:gridCol w="1210238"/>
              </a:tblGrid>
              <a:tr h="2078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Akce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četnost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návštěvnost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výuka anglického jazyka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436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výuka německého jazyka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320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výuka práce na PC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38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161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trénování paměti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10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81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Hospodský kvíz pro seniory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21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414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společenské hry, vaření, pečení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3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19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čtení zábavné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11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49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tvořivé dílny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14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147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cvičení 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32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287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hra v petanque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46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423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výlety - tématické 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5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72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společné akce s NZDM 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8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72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Seniorská olympiáda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7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masáže a pedikúra (služba)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16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44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Univerzita třetího věku 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7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122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besedy na různá témata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43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596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účast na výstavě (u Baráčníků)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2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18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vystoupení kapel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2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61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Vystoupení dětí z MŠ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15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posezení u stromečku 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31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0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poradna pro sluch. postiž.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4x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24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78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Celkem klub navštívilo 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3019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5" name="Obrázek 2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493" y="371444"/>
            <a:ext cx="368935" cy="35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3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1185</Words>
  <Application>Microsoft Office PowerPoint</Application>
  <PresentationFormat>Širokoúhlá obrazovka</PresentationFormat>
  <Paragraphs>219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Motiv Office</vt:lpstr>
      <vt:lpstr>Farní charita Týn nad Vltavou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Farní charita Týn nad Vltavou</dc:title>
  <dc:creator>CharitaTyn15</dc:creator>
  <cp:lastModifiedBy>CharitaTyn15</cp:lastModifiedBy>
  <cp:revision>22</cp:revision>
  <dcterms:created xsi:type="dcterms:W3CDTF">2019-09-16T17:01:28Z</dcterms:created>
  <dcterms:modified xsi:type="dcterms:W3CDTF">2019-09-16T20:28:25Z</dcterms:modified>
</cp:coreProperties>
</file>