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4" r:id="rId9"/>
    <p:sldId id="265" r:id="rId10"/>
    <p:sldId id="266" r:id="rId11"/>
    <p:sldId id="263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E28852-44D4-44FD-B5FB-DC43577281D1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DA8F5-DEC8-4AA2-BFEA-BDD1147766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50746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3BD5E3-614C-43B0-A705-5201DB87C4DF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46D87E-C23B-460E-A5FD-76799430286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5707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46D87E-C23B-460E-A5FD-76799430286C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38171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70490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587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10607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7314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79673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246013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480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6988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0786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6399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894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E6D001-7C69-4A49-AB2E-F0F3E06AB9AD}" type="datetimeFigureOut">
              <a:rPr lang="cs-CZ" smtClean="0"/>
              <a:t>19.03.2019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4CBEA-678A-4BFB-B312-63C5C21E8C9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86174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tif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masvltava.cz/aktualit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0" y="2090079"/>
            <a:ext cx="12192000" cy="1861467"/>
          </a:xfrm>
        </p:spPr>
        <p:txBody>
          <a:bodyPr>
            <a:noAutofit/>
          </a:bodyPr>
          <a:lstStyle/>
          <a:p>
            <a:r>
              <a:rPr lang="cs-CZ" sz="5500" b="1" dirty="0" smtClean="0">
                <a:solidFill>
                  <a:srgbClr val="0070C0"/>
                </a:solidFill>
              </a:rPr>
              <a:t>Pokračování plánování sociálních služeb </a:t>
            </a:r>
            <a:br>
              <a:rPr lang="cs-CZ" sz="5500" b="1" dirty="0" smtClean="0">
                <a:solidFill>
                  <a:srgbClr val="0070C0"/>
                </a:solidFill>
              </a:rPr>
            </a:br>
            <a:r>
              <a:rPr lang="cs-CZ" sz="5500" b="1" dirty="0" smtClean="0">
                <a:solidFill>
                  <a:srgbClr val="0070C0"/>
                </a:solidFill>
              </a:rPr>
              <a:t>v ORP Týn nad Vltavou</a:t>
            </a:r>
            <a:endParaRPr lang="cs-CZ" sz="5500" b="1" dirty="0">
              <a:solidFill>
                <a:srgbClr val="0070C0"/>
              </a:solidFill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820472" y="4182973"/>
            <a:ext cx="6726710" cy="699506"/>
          </a:xfrm>
        </p:spPr>
        <p:txBody>
          <a:bodyPr/>
          <a:lstStyle/>
          <a:p>
            <a:r>
              <a:rPr lang="cs-CZ" dirty="0">
                <a:solidFill>
                  <a:srgbClr val="0070C0"/>
                </a:solidFill>
              </a:rPr>
              <a:t>CZ.03.2.63/0.0/0.0/16_063/0006560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1681" y="289495"/>
            <a:ext cx="7115501" cy="1474910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5200" y="5185928"/>
            <a:ext cx="995289" cy="1149558"/>
          </a:xfrm>
          <a:prstGeom prst="rect">
            <a:avLst/>
          </a:prstGeom>
        </p:spPr>
      </p:pic>
      <p:pic>
        <p:nvPicPr>
          <p:cNvPr id="6" name="Obrázek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0472" y="5113905"/>
            <a:ext cx="3928058" cy="1454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940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838202" y="1594321"/>
            <a:ext cx="10515600" cy="87905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solidFill>
                  <a:srgbClr val="0070C0"/>
                </a:solidFill>
              </a:rPr>
              <a:t>Harmonogram projektu 2020</a:t>
            </a:r>
            <a:endParaRPr lang="cs-CZ" b="1" dirty="0">
              <a:solidFill>
                <a:srgbClr val="0070C0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695509"/>
              </p:ext>
            </p:extLst>
          </p:nvPr>
        </p:nvGraphicFramePr>
        <p:xfrm>
          <a:off x="838202" y="2647655"/>
          <a:ext cx="10381837" cy="3769914"/>
        </p:xfrm>
        <a:graphic>
          <a:graphicData uri="http://schemas.openxmlformats.org/drawingml/2006/table">
            <a:tbl>
              <a:tblPr/>
              <a:tblGrid>
                <a:gridCol w="6336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82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980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98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97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39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012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497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18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0092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015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97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72091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561861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104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aktivity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4695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1 -Zajištění koordinace procesu plánování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1861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2 -Zpracování podkladů pro vytvoření </a:t>
                      </a:r>
                      <a:endParaRPr lang="cs-CZ" sz="2400" b="0" i="0" u="none" strike="noStrike" dirty="0" smtClean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r>
                        <a:rPr lang="cs-CZ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SPRSS </a:t>
                      </a:r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5973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3 - Vytvoření SPRSS /AP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61861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4 - Informování a zapojování účastníků procesu plánování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7191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5 - Posílení spolupráce mezi obcemi a kraji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7753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871563"/>
            <a:ext cx="10515600" cy="132556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Výstupy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916971"/>
            <a:ext cx="10515600" cy="1832001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cs-CZ" dirty="0"/>
              <a:t>Akční plán sociálních služeb 2019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Střednědobý plán sociálních služeb 2020 – 2022</a:t>
            </a:r>
          </a:p>
          <a:p>
            <a:pPr marL="514350" lvl="0" indent="-514350">
              <a:buFont typeface="+mj-lt"/>
              <a:buAutoNum type="arabicPeriod"/>
            </a:pPr>
            <a:r>
              <a:rPr lang="cs-CZ" dirty="0"/>
              <a:t>Katalog poskytovatelů sociálních služeb v ORP Týn nad Vltavou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838200" y="363583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solidFill>
                  <a:srgbClr val="0070C0"/>
                </a:solidFill>
              </a:rPr>
              <a:t>Zapojení do pracovních skupin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5" name="Zástupný symbol pro obsah 2"/>
          <p:cNvSpPr txBox="1">
            <a:spLocks/>
          </p:cNvSpPr>
          <p:nvPr/>
        </p:nvSpPr>
        <p:spPr>
          <a:xfrm>
            <a:off x="960619" y="4848252"/>
            <a:ext cx="4061086" cy="183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 smtClean="0"/>
              <a:t>Ing. Magdalena Pavlíková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 smtClean="0"/>
              <a:t>M: 733 580 739</a:t>
            </a:r>
            <a:br>
              <a:rPr lang="cs-CZ" sz="2400" dirty="0" smtClean="0"/>
            </a:br>
            <a:r>
              <a:rPr lang="cs-CZ" sz="2400" dirty="0" smtClean="0"/>
              <a:t>E:   info@vltavotynsko.cz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6464507" y="4848251"/>
            <a:ext cx="4061086" cy="1832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cs-CZ" dirty="0" smtClean="0"/>
              <a:t>Hana Mičanová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cs-CZ" sz="2400" dirty="0" smtClean="0"/>
              <a:t>M: 601 299 140</a:t>
            </a:r>
            <a:br>
              <a:rPr lang="cs-CZ" sz="2400" dirty="0" smtClean="0"/>
            </a:br>
            <a:r>
              <a:rPr lang="cs-CZ" sz="2400" dirty="0" smtClean="0"/>
              <a:t>E:   micanova@vltavotynsko.cz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  <a:p>
            <a:pPr marL="0" indent="0">
              <a:buFont typeface="Arial" panose="020B0604020202020204" pitchFamily="34" charset="0"/>
              <a:buNone/>
            </a:pP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818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466288"/>
            <a:ext cx="10515600" cy="1617345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Komunitní plánování sociálních služeb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88761"/>
            <a:ext cx="10515600" cy="4288201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cs-CZ" dirty="0" smtClean="0"/>
              <a:t>opakující se proces za účasti komunity </a:t>
            </a:r>
            <a:r>
              <a:rPr lang="cs-CZ" sz="2400" dirty="0" smtClean="0"/>
              <a:t>(uživatele, poskytovatele a zadavatele SS, ale i další veřejnosti)</a:t>
            </a:r>
          </a:p>
          <a:p>
            <a:pPr>
              <a:buFontTx/>
              <a:buChar char="-"/>
            </a:pPr>
            <a:r>
              <a:rPr lang="cs-CZ" dirty="0" smtClean="0"/>
              <a:t>zjišťování stavu a dostupnosti sociálních služeb v dané lokalitě</a:t>
            </a:r>
          </a:p>
          <a:p>
            <a:pPr>
              <a:buFontTx/>
              <a:buChar char="-"/>
            </a:pPr>
            <a:r>
              <a:rPr lang="cs-CZ" dirty="0" smtClean="0"/>
              <a:t>zjištění potřeb, které nejsou naplněny</a:t>
            </a:r>
          </a:p>
          <a:p>
            <a:pPr>
              <a:buFontTx/>
              <a:buChar char="-"/>
            </a:pPr>
            <a:r>
              <a:rPr lang="cs-CZ" dirty="0" smtClean="0"/>
              <a:t>srovnání stavu a potřeb s množstvím vynakládaných finančních prostředků</a:t>
            </a:r>
          </a:p>
          <a:p>
            <a:pPr>
              <a:buFontTx/>
              <a:buChar char="-"/>
            </a:pPr>
            <a:r>
              <a:rPr lang="cs-CZ" dirty="0"/>
              <a:t>k</a:t>
            </a:r>
            <a:r>
              <a:rPr lang="cs-CZ" dirty="0" smtClean="0"/>
              <a:t>onsenzus mezi tím, co je možné, a tím, co bylo označeno jako potřebné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492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765791"/>
            <a:ext cx="10515600" cy="132556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Aktivity projektu</a:t>
            </a:r>
            <a:endParaRPr lang="cs-CZ" b="1" dirty="0">
              <a:solidFill>
                <a:srgbClr val="0070C0"/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04734" y="1825625"/>
            <a:ext cx="11787266" cy="4351338"/>
          </a:xfrm>
        </p:spPr>
        <p:txBody>
          <a:bodyPr>
            <a:normAutofit lnSpcReduction="10000"/>
          </a:bodyPr>
          <a:lstStyle/>
          <a:p>
            <a:r>
              <a:rPr lang="cs-CZ" dirty="0" smtClean="0"/>
              <a:t>KA 1: Zajištění a koordinace procesu plánování (2/2018 – 1/2020)</a:t>
            </a:r>
          </a:p>
          <a:p>
            <a:endParaRPr lang="cs-CZ" dirty="0" smtClean="0"/>
          </a:p>
          <a:p>
            <a:r>
              <a:rPr lang="cs-CZ" i="1" dirty="0"/>
              <a:t>KA 2. Zpracování podkladů pro vytvoření SPRSS /AP (2/2018 – 1/2019</a:t>
            </a:r>
            <a:r>
              <a:rPr lang="cs-CZ" i="1" dirty="0" smtClean="0"/>
              <a:t>)</a:t>
            </a:r>
          </a:p>
          <a:p>
            <a:endParaRPr lang="cs-CZ" dirty="0"/>
          </a:p>
          <a:p>
            <a:r>
              <a:rPr lang="cs-CZ" i="1" dirty="0"/>
              <a:t>KA 3. Vytvoření SPRSS /AP (6/2018 – 1/2020</a:t>
            </a:r>
            <a:r>
              <a:rPr lang="cs-CZ" i="1" dirty="0" smtClean="0"/>
              <a:t>)</a:t>
            </a:r>
          </a:p>
          <a:p>
            <a:endParaRPr lang="cs-CZ" dirty="0"/>
          </a:p>
          <a:p>
            <a:r>
              <a:rPr lang="cs-CZ" i="1" dirty="0"/>
              <a:t>KA 4. Informování a zapojování účastníků procesu </a:t>
            </a:r>
            <a:r>
              <a:rPr lang="cs-CZ" i="1" dirty="0" smtClean="0"/>
              <a:t>plánování (2/2018 – 1/2020)                                                                                                         </a:t>
            </a:r>
          </a:p>
          <a:p>
            <a:pPr marL="0" indent="0">
              <a:buNone/>
            </a:pPr>
            <a:endParaRPr lang="cs-CZ" dirty="0" smtClean="0"/>
          </a:p>
          <a:p>
            <a:r>
              <a:rPr lang="cs-CZ" i="1" dirty="0" smtClean="0"/>
              <a:t>KA </a:t>
            </a:r>
            <a:r>
              <a:rPr lang="cs-CZ" i="1" dirty="0"/>
              <a:t>5. Posílení spolupráce mezi obcemi a </a:t>
            </a:r>
            <a:r>
              <a:rPr lang="cs-CZ" i="1" dirty="0" smtClean="0"/>
              <a:t>kraji </a:t>
            </a:r>
            <a:r>
              <a:rPr lang="cs-CZ" dirty="0" smtClean="0"/>
              <a:t>(2/2018 – 1/2020)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8822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63249" y="2712582"/>
            <a:ext cx="10515600" cy="3703209"/>
          </a:xfrm>
        </p:spPr>
        <p:txBody>
          <a:bodyPr>
            <a:normAutofit/>
          </a:bodyPr>
          <a:lstStyle/>
          <a:p>
            <a:r>
              <a:rPr lang="cs-CZ" dirty="0" smtClean="0"/>
              <a:t>Řídící skupina (5 členů)</a:t>
            </a:r>
          </a:p>
          <a:p>
            <a:r>
              <a:rPr lang="cs-CZ" dirty="0" smtClean="0"/>
              <a:t>Pracovní skupiny (neomezeno)</a:t>
            </a:r>
          </a:p>
          <a:p>
            <a:pPr marL="0" lvl="0" indent="0">
              <a:buNone/>
            </a:pPr>
            <a:r>
              <a:rPr lang="cs-CZ" dirty="0" smtClean="0"/>
              <a:t>	- Osoby </a:t>
            </a:r>
            <a:r>
              <a:rPr lang="cs-CZ" dirty="0"/>
              <a:t>se zdravotním znevýhodněním</a:t>
            </a:r>
          </a:p>
          <a:p>
            <a:pPr marL="0" lvl="0" indent="0">
              <a:buNone/>
            </a:pPr>
            <a:r>
              <a:rPr lang="cs-CZ" dirty="0" smtClean="0"/>
              <a:t>	- Senioři </a:t>
            </a:r>
            <a:endParaRPr lang="cs-CZ" dirty="0"/>
          </a:p>
          <a:p>
            <a:pPr marL="0" lvl="0" indent="0">
              <a:buNone/>
            </a:pPr>
            <a:r>
              <a:rPr lang="cs-CZ" dirty="0" smtClean="0"/>
              <a:t>	- Rodina</a:t>
            </a:r>
            <a:r>
              <a:rPr lang="cs-CZ" dirty="0"/>
              <a:t>, děti, mládež, osoby ohrožené sociálním vyloučením</a:t>
            </a:r>
          </a:p>
          <a:p>
            <a:r>
              <a:rPr lang="cs-CZ" dirty="0" smtClean="0"/>
              <a:t>Aktualizace metodiky </a:t>
            </a:r>
            <a:r>
              <a:rPr lang="cs-CZ" dirty="0"/>
              <a:t>pro plánování na území SO ORP Týn nad </a:t>
            </a:r>
            <a:r>
              <a:rPr lang="cs-CZ" dirty="0" smtClean="0"/>
              <a:t>Vltavou</a:t>
            </a:r>
          </a:p>
          <a:p>
            <a:r>
              <a:rPr lang="cs-CZ" dirty="0" smtClean="0"/>
              <a:t>Evaluace </a:t>
            </a:r>
            <a:r>
              <a:rPr lang="cs-CZ" dirty="0"/>
              <a:t>předchozích procesů, </a:t>
            </a:r>
            <a:r>
              <a:rPr lang="cs-CZ" dirty="0" smtClean="0"/>
              <a:t>vyhodnocení efektivity plánování</a:t>
            </a:r>
            <a:endParaRPr lang="cs-CZ" dirty="0"/>
          </a:p>
        </p:txBody>
      </p:sp>
      <p:sp>
        <p:nvSpPr>
          <p:cNvPr id="4" name="Nadpis 1"/>
          <p:cNvSpPr txBox="1">
            <a:spLocks/>
          </p:cNvSpPr>
          <p:nvPr/>
        </p:nvSpPr>
        <p:spPr>
          <a:xfrm>
            <a:off x="898160" y="138701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solidFill>
                  <a:srgbClr val="0070C0"/>
                </a:solidFill>
              </a:rPr>
              <a:t>Aktivita K1 – zajištění a koordinace průběhu</a:t>
            </a:r>
          </a:p>
          <a:p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b="1" dirty="0" smtClean="0">
                <a:solidFill>
                  <a:srgbClr val="0070C0"/>
                </a:solidFill>
              </a:rPr>
              <a:t>                      projektu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8452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ástupný symbol pro obsah 2"/>
          <p:cNvSpPr txBox="1">
            <a:spLocks/>
          </p:cNvSpPr>
          <p:nvPr/>
        </p:nvSpPr>
        <p:spPr>
          <a:xfrm>
            <a:off x="990600" y="2563318"/>
            <a:ext cx="10515600" cy="40023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Monitoring plnění záměrů z předchozích let</a:t>
            </a:r>
          </a:p>
          <a:p>
            <a:r>
              <a:rPr lang="cs-CZ" dirty="0" smtClean="0"/>
              <a:t>Průzkum potřeb poskytovatelů SS</a:t>
            </a:r>
          </a:p>
          <a:p>
            <a:r>
              <a:rPr lang="cs-CZ" dirty="0" smtClean="0"/>
              <a:t>Průzkum potřeb uživatelů (anketa) , </a:t>
            </a:r>
            <a:r>
              <a:rPr lang="cs-CZ" dirty="0" err="1" smtClean="0">
                <a:solidFill>
                  <a:schemeClr val="accent1">
                    <a:lumMod val="75000"/>
                  </a:schemeClr>
                </a:solidFill>
              </a:rPr>
              <a:t>fb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 MAS Vltava </a:t>
            </a:r>
            <a:r>
              <a:rPr lang="cs-CZ" dirty="0" smtClean="0">
                <a:hlinkClick r:id="rId2"/>
              </a:rPr>
              <a:t>www.masvltava.cz/aktuality</a:t>
            </a:r>
            <a:endParaRPr lang="cs-CZ" dirty="0" smtClean="0"/>
          </a:p>
          <a:p>
            <a:r>
              <a:rPr lang="cs-CZ" dirty="0" smtClean="0"/>
              <a:t>Sociodemografická analýza regionu</a:t>
            </a:r>
          </a:p>
          <a:p>
            <a:r>
              <a:rPr lang="cs-CZ" dirty="0" smtClean="0"/>
              <a:t>Analýza poskytovatelů</a:t>
            </a:r>
          </a:p>
          <a:p>
            <a:r>
              <a:rPr lang="cs-CZ" dirty="0" smtClean="0"/>
              <a:t>Analýza zadavatelů</a:t>
            </a:r>
          </a:p>
          <a:p>
            <a:endParaRPr lang="cs-CZ" dirty="0"/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870679" y="123775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solidFill>
                  <a:srgbClr val="0070C0"/>
                </a:solidFill>
              </a:rPr>
              <a:t>Aktivita K2 – zpracování podkladů pro</a:t>
            </a:r>
          </a:p>
          <a:p>
            <a:r>
              <a:rPr lang="cs-CZ" b="1" dirty="0">
                <a:solidFill>
                  <a:srgbClr val="0070C0"/>
                </a:solidFill>
              </a:rPr>
              <a:t> </a:t>
            </a:r>
            <a:r>
              <a:rPr lang="cs-CZ" b="1" dirty="0" smtClean="0">
                <a:solidFill>
                  <a:srgbClr val="0070C0"/>
                </a:solidFill>
              </a:rPr>
              <a:t>                      vytvoření SPRSS/AP </a:t>
            </a:r>
            <a:endParaRPr lang="cs-CZ" b="1" dirty="0">
              <a:solidFill>
                <a:srgbClr val="0070C0"/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234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687136"/>
            <a:ext cx="10515600" cy="1367280"/>
          </a:xfrm>
        </p:spPr>
        <p:txBody>
          <a:bodyPr>
            <a:normAutofit/>
          </a:bodyPr>
          <a:lstStyle/>
          <a:p>
            <a:r>
              <a:rPr lang="cs-CZ" dirty="0" smtClean="0"/>
              <a:t>Zpracování AP na rok 2019</a:t>
            </a:r>
          </a:p>
          <a:p>
            <a:r>
              <a:rPr lang="cs-CZ" dirty="0" smtClean="0"/>
              <a:t>Zpracování střednědobého plánu SS 2020 – 2022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799840"/>
            <a:ext cx="10515600" cy="132556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Aktivita K3 – </a:t>
            </a:r>
            <a:r>
              <a:rPr lang="cs-CZ" sz="4000" b="1" dirty="0" smtClean="0">
                <a:solidFill>
                  <a:srgbClr val="0070C0"/>
                </a:solidFill>
              </a:rPr>
              <a:t>Vytvoření SPRSS/AP</a:t>
            </a:r>
            <a:endParaRPr lang="cs-CZ" sz="4000" b="1" dirty="0">
              <a:solidFill>
                <a:srgbClr val="0070C0"/>
              </a:solidFill>
            </a:endParaRPr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838200" y="305086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cs-CZ" b="1" dirty="0" smtClean="0">
                <a:solidFill>
                  <a:srgbClr val="0070C0"/>
                </a:solidFill>
              </a:rPr>
              <a:t>Aktivita K4 – </a:t>
            </a:r>
            <a:r>
              <a:rPr lang="cs-CZ" sz="4000" b="1" dirty="0" smtClean="0">
                <a:solidFill>
                  <a:srgbClr val="0070C0"/>
                </a:solidFill>
              </a:rPr>
              <a:t>Informování a zapojování účastníků    procesu plánování</a:t>
            </a:r>
            <a:endParaRPr lang="cs-CZ" sz="4000" b="1" dirty="0">
              <a:solidFill>
                <a:srgbClr val="0070C0"/>
              </a:solidFill>
            </a:endParaRPr>
          </a:p>
        </p:txBody>
      </p:sp>
      <p:sp>
        <p:nvSpPr>
          <p:cNvPr id="6" name="Zástupný symbol pro obsah 2"/>
          <p:cNvSpPr txBox="1">
            <a:spLocks/>
          </p:cNvSpPr>
          <p:nvPr/>
        </p:nvSpPr>
        <p:spPr>
          <a:xfrm>
            <a:off x="838200" y="4583466"/>
            <a:ext cx="10515600" cy="1802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1. veřejné setkání – k zahájení projektu</a:t>
            </a:r>
          </a:p>
          <a:p>
            <a:r>
              <a:rPr lang="cs-CZ" dirty="0" smtClean="0"/>
              <a:t>Katalog poskytovatelů sociálních služeb na území ORP Týn n/</a:t>
            </a:r>
            <a:r>
              <a:rPr lang="cs-CZ" dirty="0" err="1" smtClean="0"/>
              <a:t>Vlt</a:t>
            </a:r>
            <a:r>
              <a:rPr lang="cs-CZ" dirty="0" smtClean="0"/>
              <a:t>.</a:t>
            </a:r>
          </a:p>
          <a:p>
            <a:r>
              <a:rPr lang="cs-CZ" dirty="0" smtClean="0"/>
              <a:t>2. veřejné setkání – k finalizaci projektu (listopad – prosinec 2019)</a:t>
            </a:r>
            <a:endParaRPr lang="cs-CZ" dirty="0"/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91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725035"/>
            <a:ext cx="10515600" cy="3585824"/>
          </a:xfrm>
        </p:spPr>
        <p:txBody>
          <a:bodyPr/>
          <a:lstStyle/>
          <a:p>
            <a:r>
              <a:rPr lang="cs-CZ" dirty="0" smtClean="0"/>
              <a:t>Spolupráce obcí</a:t>
            </a:r>
          </a:p>
          <a:p>
            <a:pPr marL="0" indent="0">
              <a:buNone/>
            </a:pPr>
            <a:r>
              <a:rPr lang="cs-CZ" sz="2400" dirty="0" smtClean="0"/>
              <a:t>	- </a:t>
            </a:r>
            <a:r>
              <a:rPr lang="cs-CZ" sz="2400" dirty="0"/>
              <a:t>setkání starostů u kulatého stolu </a:t>
            </a:r>
            <a:r>
              <a:rPr lang="cs-CZ" sz="2400" dirty="0" smtClean="0"/>
              <a:t>2x/projekt</a:t>
            </a:r>
            <a:br>
              <a:rPr lang="cs-CZ" sz="2400" dirty="0" smtClean="0"/>
            </a:br>
            <a:endParaRPr lang="cs-CZ" sz="2400" dirty="0" smtClean="0"/>
          </a:p>
          <a:p>
            <a:r>
              <a:rPr lang="cs-CZ" dirty="0" smtClean="0"/>
              <a:t>Spolupráce obcí s Jihočeským krajem</a:t>
            </a:r>
          </a:p>
          <a:p>
            <a:pPr marL="457200" lvl="1" indent="0">
              <a:buNone/>
            </a:pPr>
            <a:r>
              <a:rPr lang="cs-CZ" dirty="0"/>
              <a:t>	</a:t>
            </a:r>
            <a:r>
              <a:rPr lang="cs-CZ" dirty="0" smtClean="0"/>
              <a:t>- předávání informací</a:t>
            </a:r>
            <a:br>
              <a:rPr lang="cs-CZ" dirty="0" smtClean="0"/>
            </a:br>
            <a:endParaRPr lang="cs-CZ" dirty="0" smtClean="0"/>
          </a:p>
          <a:p>
            <a:r>
              <a:rPr lang="cs-CZ" dirty="0" smtClean="0"/>
              <a:t>Spolupráce napříč krajem</a:t>
            </a:r>
          </a:p>
          <a:p>
            <a:pPr marL="457200" lvl="1" indent="0">
              <a:buNone/>
            </a:pPr>
            <a:r>
              <a:rPr lang="cs-CZ" dirty="0"/>
              <a:t>	</a:t>
            </a:r>
            <a:r>
              <a:rPr lang="cs-CZ" dirty="0" smtClean="0"/>
              <a:t>- konference v Jihočeském kraji 2x/projekt</a:t>
            </a:r>
            <a:endParaRPr lang="cs-CZ" dirty="0"/>
          </a:p>
        </p:txBody>
      </p:sp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0" y="1082631"/>
            <a:ext cx="10515600" cy="1325563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Aktivita K5 – </a:t>
            </a:r>
            <a:r>
              <a:rPr lang="cs-CZ" sz="4000" b="1" dirty="0" smtClean="0">
                <a:solidFill>
                  <a:srgbClr val="0070C0"/>
                </a:solidFill>
              </a:rPr>
              <a:t>Posílení spolupráce mezi obcemi </a:t>
            </a:r>
            <a:br>
              <a:rPr lang="cs-CZ" sz="4000" b="1" dirty="0" smtClean="0">
                <a:solidFill>
                  <a:srgbClr val="0070C0"/>
                </a:solidFill>
              </a:rPr>
            </a:br>
            <a:r>
              <a:rPr lang="cs-CZ" sz="4000" b="1" dirty="0">
                <a:solidFill>
                  <a:srgbClr val="0070C0"/>
                </a:solidFill>
              </a:rPr>
              <a:t> </a:t>
            </a:r>
            <a:r>
              <a:rPr lang="cs-CZ" sz="4000" b="1" dirty="0" smtClean="0">
                <a:solidFill>
                  <a:srgbClr val="0070C0"/>
                </a:solidFill>
              </a:rPr>
              <a:t>                        a kraji</a:t>
            </a:r>
            <a:endParaRPr lang="cs-CZ" sz="4000" b="1" dirty="0">
              <a:solidFill>
                <a:srgbClr val="0070C0"/>
              </a:solidFill>
            </a:endParaRPr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097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>
          <a:xfrm>
            <a:off x="838202" y="1084655"/>
            <a:ext cx="10515600" cy="879058"/>
          </a:xfrm>
        </p:spPr>
        <p:txBody>
          <a:bodyPr/>
          <a:lstStyle/>
          <a:p>
            <a:r>
              <a:rPr lang="cs-CZ" b="1" dirty="0" smtClean="0">
                <a:solidFill>
                  <a:srgbClr val="0070C0"/>
                </a:solidFill>
              </a:rPr>
              <a:t>Harmonogram projektu</a:t>
            </a:r>
            <a:endParaRPr lang="cs-CZ" b="1" dirty="0">
              <a:solidFill>
                <a:srgbClr val="0070C0"/>
              </a:solidFill>
            </a:endParaRPr>
          </a:p>
        </p:txBody>
      </p:sp>
      <p:graphicFrame>
        <p:nvGraphicFramePr>
          <p:cNvPr id="10" name="Tabulk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300324"/>
              </p:ext>
            </p:extLst>
          </p:nvPr>
        </p:nvGraphicFramePr>
        <p:xfrm>
          <a:off x="838202" y="2218544"/>
          <a:ext cx="10795312" cy="3897443"/>
        </p:xfrm>
        <a:graphic>
          <a:graphicData uri="http://schemas.openxmlformats.org/drawingml/2006/table">
            <a:tbl>
              <a:tblPr/>
              <a:tblGrid>
                <a:gridCol w="65884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44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477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6982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475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3984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980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9744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53345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1290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62908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41972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6469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774181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5545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aktivity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164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1 -Zajištění koordinace procesu plánování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970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2 -Zpracování podkladů pro vytvoření SPRSS /AP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4970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3 - Vytvoření SPRSS /AP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55455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4 - Informování a zapojování účastníků procesu plánování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8188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5 - Posílení spolupráce mezi obcemi a kraji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5" name="Obrázek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9088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 txBox="1">
            <a:spLocks/>
          </p:cNvSpPr>
          <p:nvPr/>
        </p:nvSpPr>
        <p:spPr>
          <a:xfrm>
            <a:off x="831281" y="1538925"/>
            <a:ext cx="10515600" cy="102895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b="1" dirty="0" smtClean="0">
                <a:solidFill>
                  <a:srgbClr val="0070C0"/>
                </a:solidFill>
              </a:rPr>
              <a:t>Harmonogram projektu 2019</a:t>
            </a:r>
            <a:endParaRPr lang="cs-CZ" b="1" dirty="0">
              <a:solidFill>
                <a:srgbClr val="0070C0"/>
              </a:solidFill>
            </a:endParaRPr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6520119"/>
              </p:ext>
            </p:extLst>
          </p:nvPr>
        </p:nvGraphicFramePr>
        <p:xfrm>
          <a:off x="898163" y="2567884"/>
          <a:ext cx="10381836" cy="4290116"/>
        </p:xfrm>
        <a:graphic>
          <a:graphicData uri="http://schemas.openxmlformats.org/drawingml/2006/table">
            <a:tbl>
              <a:tblPr/>
              <a:tblGrid>
                <a:gridCol w="6336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95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47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978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485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479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8974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757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42369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22485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1479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4409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466318">
                <a:tc gridSpan="13"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6318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Název aktivity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2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XII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436">
                <a:tc>
                  <a:txBody>
                    <a:bodyPr/>
                    <a:lstStyle/>
                    <a:p>
                      <a:pPr algn="l" fontAlgn="b"/>
                      <a:r>
                        <a:rPr lang="es-ES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1 -Zajištění koordinace procesu plánování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6318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2 -Zpracování podkladů pro vytvoření </a:t>
                      </a:r>
                      <a:r>
                        <a:rPr lang="cs-CZ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/>
                      </a:r>
                      <a:br>
                        <a:rPr lang="cs-CZ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cs-CZ" sz="2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SPRSS </a:t>
                      </a:r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/AP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318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3 - Vytvoření SPRSS /AP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6318"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4 - Informování a zapojování účastníků procesu plánování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6318">
                <a:tc>
                  <a:txBody>
                    <a:bodyPr/>
                    <a:lstStyle/>
                    <a:p>
                      <a:pPr algn="l" fontAlgn="b"/>
                      <a:r>
                        <a:rPr lang="pl-PL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KA 5 - Posílení spolupráce mezi obcemi a kraji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2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6318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6784"/>
            <a:ext cx="2889827" cy="5990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68748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</TotalTime>
  <Words>457</Words>
  <Application>Microsoft Office PowerPoint</Application>
  <PresentationFormat>Širokoúhlá obrazovka</PresentationFormat>
  <Paragraphs>300</Paragraphs>
  <Slides>11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Pokračování plánování sociálních služeb  v ORP Týn nad Vltavou</vt:lpstr>
      <vt:lpstr>Komunitní plánování sociálních služeb</vt:lpstr>
      <vt:lpstr>Aktivity projektu</vt:lpstr>
      <vt:lpstr>Prezentace aplikace PowerPoint</vt:lpstr>
      <vt:lpstr>Prezentace aplikace PowerPoint</vt:lpstr>
      <vt:lpstr>Aktivita K3 – Vytvoření SPRSS/AP</vt:lpstr>
      <vt:lpstr>Aktivita K5 – Posílení spolupráce mezi obcemi                           a kraji</vt:lpstr>
      <vt:lpstr>Harmonogram projektu</vt:lpstr>
      <vt:lpstr>Prezentace aplikace PowerPoint</vt:lpstr>
      <vt:lpstr>Prezentace aplikace PowerPoint</vt:lpstr>
      <vt:lpstr>Výstupy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Pokračování plánování sociálních služeb  v ORP Týn nad Vltavou</dc:title>
  <dc:creator>Mičanová Spolek pro rozvoj regionu</dc:creator>
  <cp:lastModifiedBy>Uzivatel</cp:lastModifiedBy>
  <cp:revision>20</cp:revision>
  <cp:lastPrinted>2018-04-05T10:00:53Z</cp:lastPrinted>
  <dcterms:created xsi:type="dcterms:W3CDTF">2018-03-30T08:03:51Z</dcterms:created>
  <dcterms:modified xsi:type="dcterms:W3CDTF">2019-03-19T11:30:56Z</dcterms:modified>
</cp:coreProperties>
</file>