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0"/>
  </p:notesMasterIdLst>
  <p:sldIdLst>
    <p:sldId id="259" r:id="rId2"/>
    <p:sldId id="322" r:id="rId3"/>
    <p:sldId id="320" r:id="rId4"/>
    <p:sldId id="321" r:id="rId5"/>
    <p:sldId id="319" r:id="rId6"/>
    <p:sldId id="318" r:id="rId7"/>
    <p:sldId id="326" r:id="rId8"/>
    <p:sldId id="330" r:id="rId9"/>
    <p:sldId id="346" r:id="rId10"/>
    <p:sldId id="350" r:id="rId11"/>
    <p:sldId id="347" r:id="rId12"/>
    <p:sldId id="340" r:id="rId13"/>
    <p:sldId id="348" r:id="rId14"/>
    <p:sldId id="341" r:id="rId15"/>
    <p:sldId id="342" r:id="rId16"/>
    <p:sldId id="349" r:id="rId17"/>
    <p:sldId id="344" r:id="rId18"/>
    <p:sldId id="343" r:id="rId1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B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1" autoAdjust="0"/>
    <p:restoredTop sz="94660"/>
  </p:normalViewPr>
  <p:slideViewPr>
    <p:cSldViewPr>
      <p:cViewPr varScale="1">
        <p:scale>
          <a:sx n="109" d="100"/>
          <a:sy n="109" d="100"/>
        </p:scale>
        <p:origin x="18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297A04EC-E049-4A52-B9B5-A922D0B178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F63545-ED7F-414B-B1B8-158FF52B7D2C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www.masvltava.cz, mas.vltava@seznam.cz, T: + 420 380 421 377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77903-F682-48C0-AA23-6E27350591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690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www.masvltava.cz, mas.vltava@seznam.cz, T: + 420 380 421 377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023B9-57E3-469B-A6B7-7F84D97177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334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51638" y="274638"/>
            <a:ext cx="2141537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23850" y="274638"/>
            <a:ext cx="6275388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www.masvltava.cz, mas.vltava@seznam.cz, T: + 420 380 421 377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9EBEB-3A8A-49C8-BD6E-7BC2B42DBB5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425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975" y="274638"/>
            <a:ext cx="6346825" cy="4905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23850" y="1196975"/>
            <a:ext cx="4208463" cy="49291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84713" y="1196975"/>
            <a:ext cx="4208462" cy="4929188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www.masvltava.cz, mas.vltava@seznam.cz, T: + 420 380 421 377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718D6-1E54-41A5-AE24-60A897B211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0696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975" y="274638"/>
            <a:ext cx="6346825" cy="4905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323850" y="1196975"/>
            <a:ext cx="4208463" cy="4929188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84713" y="1196975"/>
            <a:ext cx="4208462" cy="49291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www.masvltava.cz, mas.vltava@seznam.cz, T: + 420 380 421 377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BA33C-84AC-4A64-94E7-B2820B74CB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0316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39975" y="274638"/>
            <a:ext cx="6346825" cy="4905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23850" y="1196975"/>
            <a:ext cx="8569325" cy="2387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850" y="3736975"/>
            <a:ext cx="8569325" cy="23891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www.masvltava.cz, mas.vltava@seznam.cz, T: + 420 380 421 377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D4680-1D3A-4600-9779-B3065AF3BE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309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www.masvltava.cz, mas.vltava@seznam.cz, T: + 420 380 421 377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234C9-8746-431D-90B6-3B914FF206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3125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www.masvltava.cz, mas.vltava@seznam.cz, T: + 420 380 421 377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82228-B267-4E27-A702-6FB80E631F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470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23850" y="1196975"/>
            <a:ext cx="4208463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4713" y="1196975"/>
            <a:ext cx="4208462" cy="4929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www.masvltava.cz, mas.vltava@seznam.cz, T: + 420 380 421 377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CD18F-67E4-4283-9AFC-6FB0962E75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5515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www.masvltava.cz, mas.vltava@seznam.cz, T: + 420 380 421 377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40436-DCEB-4A2B-9C3C-DBBDF6FD943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650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www.masvltava.cz, mas.vltava@seznam.cz, T: + 420 380 421 377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C54B4-F4AC-43EE-B2F7-EEE86CD172A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10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 dirty="0" smtClean="0"/>
              <a:t>www.masvltava.cz, info@masvltava.cz, T: + 420 380 421 377</a:t>
            </a:r>
            <a:endParaRPr lang="cs-CZ" altLang="cs-CZ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778BD-A39F-4BD3-A181-AB6D8D549AE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8871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www.masvltava.cz, mas.vltava@seznam.cz, T: + 420 380 421 377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43032-E60E-4060-AD0C-9E9072BD88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59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www.masvltava.cz, mas.vltava@seznam.cz, T: + 420 380 421 377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88B28-6B1A-406D-B76C-0A6B46DBD7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189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50825" y="188913"/>
            <a:ext cx="8642350" cy="719137"/>
          </a:xfrm>
          <a:prstGeom prst="rect">
            <a:avLst/>
          </a:prstGeom>
          <a:solidFill>
            <a:srgbClr val="005BB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eaLnBrk="1" hangingPunct="1"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339975" y="274638"/>
            <a:ext cx="63468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96975"/>
            <a:ext cx="8569325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81750"/>
            <a:ext cx="6264275" cy="331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 i="1">
                <a:solidFill>
                  <a:srgbClr val="005BBC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cs-CZ" altLang="cs-CZ"/>
              <a:t>www.masvltava.cz, mas.vltava@seznam.cz, T: + 420 380 421 377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8313" y="6453188"/>
            <a:ext cx="503237" cy="4048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5BBC"/>
                </a:solidFill>
                <a:effectLst/>
              </a:defRPr>
            </a:lvl1pPr>
          </a:lstStyle>
          <a:p>
            <a:pPr>
              <a:defRPr/>
            </a:pPr>
            <a:fld id="{AE30BCA3-B621-4BFC-BBBA-9A489CA60B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1031" name="Picture 7" descr="inverzní bílé na průhledném pozadí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234950"/>
            <a:ext cx="18018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50825" y="6308725"/>
            <a:ext cx="8642350" cy="0"/>
          </a:xfrm>
          <a:prstGeom prst="line">
            <a:avLst/>
          </a:prstGeom>
          <a:noFill/>
          <a:ln w="12700">
            <a:solidFill>
              <a:srgbClr val="005BBC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 eaLnBrk="1" hangingPunct="1">
              <a:defRPr/>
            </a:pPr>
            <a:endParaRPr lang="cs-CZ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 i="1">
          <a:solidFill>
            <a:srgbClr val="8EBC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 i="1">
          <a:solidFill>
            <a:srgbClr val="000000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 i="1">
          <a:solidFill>
            <a:srgbClr val="000000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 i="1">
          <a:solidFill>
            <a:srgbClr val="000000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p.mmr.cz/cs/Vyzvy/Seznam/Vyzva-c-53-Udrzitelna-doprava-integrovane-projekty" TargetMode="External"/><Relationship Id="rId2" Type="http://schemas.openxmlformats.org/officeDocument/2006/relationships/hyperlink" Target="https://www.masvltava.cz/rozvojova-strategie-vltavotynska-2014-2020-sclld/vyzvy-irop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www.masvltava.cz, </a:t>
            </a:r>
            <a:r>
              <a:rPr lang="cs-CZ" altLang="cs-CZ" dirty="0" smtClean="0"/>
              <a:t>info@masvltava.cz, </a:t>
            </a:r>
            <a:r>
              <a:rPr lang="cs-CZ" altLang="cs-CZ" dirty="0"/>
              <a:t>T</a:t>
            </a:r>
            <a:r>
              <a:rPr lang="pt-BR" altLang="cs-CZ" dirty="0"/>
              <a:t>: + </a:t>
            </a:r>
            <a:r>
              <a:rPr lang="cs-CZ" altLang="cs-CZ" dirty="0"/>
              <a:t>420 380 421 377</a:t>
            </a:r>
          </a:p>
        </p:txBody>
      </p:sp>
      <p:sp>
        <p:nvSpPr>
          <p:cNvPr id="3075" name="Zástupný symbol pro číslo snímku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 i="1">
                <a:solidFill>
                  <a:srgbClr val="8EBC00"/>
                </a:solidFill>
                <a:latin typeface="Arial CE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 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 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 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5EB86D-47CF-455A-BABD-4EE394B24B63}" type="slidenum">
              <a:rPr lang="cs-CZ" altLang="cs-CZ" sz="1400" b="0" i="0">
                <a:solidFill>
                  <a:srgbClr val="005BBC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cs-CZ" altLang="cs-CZ" sz="1400" b="0" i="0">
              <a:solidFill>
                <a:srgbClr val="005BBC"/>
              </a:solidFill>
              <a:latin typeface="Arial" panose="020B0604020202020204" pitchFamily="34" charset="0"/>
            </a:endParaRPr>
          </a:p>
        </p:txBody>
      </p:sp>
      <p:pic>
        <p:nvPicPr>
          <p:cNvPr id="3076" name="Picture 2" descr="mapa evr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2609850"/>
            <a:ext cx="2303462" cy="2063750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3" descr="mapa JČ kraj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579688"/>
            <a:ext cx="2663825" cy="2070100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5" descr="ČR-Vltav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2587625"/>
            <a:ext cx="3228975" cy="2062163"/>
          </a:xfrm>
          <a:prstGeom prst="rect">
            <a:avLst/>
          </a:prstGeom>
          <a:noFill/>
          <a:ln w="9525">
            <a:solidFill>
              <a:srgbClr val="3399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ástupný symbol pro obsah 2"/>
          <p:cNvSpPr txBox="1">
            <a:spLocks/>
          </p:cNvSpPr>
          <p:nvPr/>
        </p:nvSpPr>
        <p:spPr>
          <a:xfrm>
            <a:off x="0" y="4652963"/>
            <a:ext cx="9144000" cy="16637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 i="1">
                <a:solidFill>
                  <a:srgbClr val="8EBC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 i="1">
                <a:solidFill>
                  <a:srgbClr val="000000"/>
                </a:solidFill>
                <a:latin typeface="+mj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b="1" i="1">
                <a:solidFill>
                  <a:srgbClr val="000000"/>
                </a:solidFill>
                <a:latin typeface="+mj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 i="1">
                <a:solidFill>
                  <a:srgbClr val="000000"/>
                </a:solidFill>
                <a:latin typeface="+mj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j-lt"/>
              </a:defRPr>
            </a:lvl9pPr>
          </a:lstStyle>
          <a:p>
            <a:pPr marL="342900" lvl="1" indent="-342900" algn="ctr">
              <a:buFontTx/>
              <a:buNone/>
              <a:defRPr/>
            </a:pPr>
            <a:r>
              <a:rPr lang="cs-CZ" sz="4800" kern="0" dirty="0" smtClean="0">
                <a:solidFill>
                  <a:srgbClr val="8EBC00"/>
                </a:solidFill>
                <a:latin typeface="+mn-lt"/>
              </a:rPr>
              <a:t>Seminář pro žadatele</a:t>
            </a:r>
          </a:p>
          <a:p>
            <a:pPr marL="457200" lvl="1" indent="0">
              <a:buFontTx/>
              <a:buNone/>
              <a:defRPr/>
            </a:pPr>
            <a:r>
              <a:rPr lang="cs-CZ" sz="2400" kern="0" dirty="0">
                <a:solidFill>
                  <a:srgbClr val="8EBC00"/>
                </a:solidFill>
              </a:rPr>
              <a:t>5</a:t>
            </a:r>
            <a:r>
              <a:rPr lang="cs-CZ" sz="2400" kern="0" dirty="0" smtClean="0">
                <a:solidFill>
                  <a:srgbClr val="8EBC00"/>
                </a:solidFill>
              </a:rPr>
              <a:t>. </a:t>
            </a:r>
            <a:r>
              <a:rPr lang="cs-CZ" sz="2400" kern="0" dirty="0" smtClean="0">
                <a:solidFill>
                  <a:srgbClr val="8EBC00"/>
                </a:solidFill>
              </a:rPr>
              <a:t>Výzva </a:t>
            </a:r>
            <a:r>
              <a:rPr lang="pt-BR" sz="2400" kern="0" dirty="0">
                <a:solidFill>
                  <a:srgbClr val="8EBC00"/>
                </a:solidFill>
              </a:rPr>
              <a:t>MAS Vltava – IROP – Podpora šetrných forem dopravy a </a:t>
            </a:r>
            <a:r>
              <a:rPr lang="pt-BR" sz="2400" kern="0" dirty="0" smtClean="0">
                <a:solidFill>
                  <a:srgbClr val="8EBC00"/>
                </a:solidFill>
              </a:rPr>
              <a:t>zvyšování</a:t>
            </a:r>
            <a:r>
              <a:rPr lang="cs-CZ" sz="2400" kern="0" dirty="0" smtClean="0">
                <a:solidFill>
                  <a:srgbClr val="8EBC00"/>
                </a:solidFill>
              </a:rPr>
              <a:t> </a:t>
            </a:r>
            <a:r>
              <a:rPr lang="pt-BR" sz="2400" kern="0" dirty="0" smtClean="0">
                <a:solidFill>
                  <a:srgbClr val="8EBC00"/>
                </a:solidFill>
              </a:rPr>
              <a:t>bezpečnosti </a:t>
            </a:r>
            <a:r>
              <a:rPr lang="pt-BR" sz="2400" kern="0" dirty="0" smtClean="0">
                <a:solidFill>
                  <a:srgbClr val="8EBC00"/>
                </a:solidFill>
              </a:rPr>
              <a:t>I</a:t>
            </a:r>
            <a:r>
              <a:rPr lang="cs-CZ" sz="2400" kern="0" dirty="0" smtClean="0">
                <a:solidFill>
                  <a:srgbClr val="8EBC00"/>
                </a:solidFill>
              </a:rPr>
              <a:t>I</a:t>
            </a:r>
            <a:r>
              <a:rPr lang="pt-BR" sz="2400" kern="0" dirty="0" smtClean="0">
                <a:solidFill>
                  <a:srgbClr val="8EBC00"/>
                </a:solidFill>
              </a:rPr>
              <a:t>I</a:t>
            </a:r>
            <a:r>
              <a:rPr lang="pt-BR" sz="2400" kern="0" dirty="0" smtClean="0">
                <a:solidFill>
                  <a:srgbClr val="8EBC00"/>
                </a:solidFill>
              </a:rPr>
              <a:t>.</a:t>
            </a:r>
            <a:r>
              <a:rPr lang="cs-CZ" sz="2400" kern="0" dirty="0" smtClean="0">
                <a:solidFill>
                  <a:srgbClr val="8EBC00"/>
                </a:solidFill>
              </a:rPr>
              <a:t>          </a:t>
            </a:r>
            <a:r>
              <a:rPr lang="cs-CZ" sz="2400" kern="0" dirty="0" smtClean="0">
                <a:solidFill>
                  <a:srgbClr val="8EBC00"/>
                </a:solidFill>
              </a:rPr>
              <a:t>20.5.2020</a:t>
            </a:r>
            <a:endParaRPr lang="pt-BR" sz="2400" kern="0" dirty="0">
              <a:solidFill>
                <a:srgbClr val="8EBC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195736" y="317760"/>
            <a:ext cx="6265863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algn="ctr" eaLnBrk="1" hangingPunct="1">
              <a:defRPr/>
            </a:pPr>
            <a:r>
              <a:rPr lang="pt-BR" sz="2400" kern="0" dirty="0">
                <a:solidFill>
                  <a:srgbClr val="8EBC00"/>
                </a:solidFill>
                <a:latin typeface="Arial" charset="0"/>
              </a:rPr>
              <a:t>474/06_16_038/CLLD_16_01_120</a:t>
            </a:r>
            <a:endParaRPr lang="cs-CZ" sz="2400" kern="0" dirty="0">
              <a:solidFill>
                <a:srgbClr val="8EBC00"/>
              </a:solidFill>
              <a:latin typeface="Arial" charset="0"/>
            </a:endParaRPr>
          </a:p>
        </p:txBody>
      </p:sp>
      <p:pic>
        <p:nvPicPr>
          <p:cNvPr id="3081" name="Picture 10" descr="C:\Users\PETR\AppData\Local\Temp\7zO85AA1A91\IROP_CZ_RO_B_C RGB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981075"/>
            <a:ext cx="87344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600" dirty="0"/>
              <a:t>Datum zahájení realizace </a:t>
            </a:r>
            <a:r>
              <a:rPr lang="cs-CZ" sz="1600" dirty="0" smtClean="0"/>
              <a:t>projektu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Datem zahájení realizace projektu se rozumí datum prvního právního úkonu týkajícího </a:t>
            </a:r>
            <a:r>
              <a:rPr lang="cs-CZ" dirty="0" smtClean="0"/>
              <a:t>se aktivit </a:t>
            </a:r>
            <a:r>
              <a:rPr lang="cs-CZ" dirty="0"/>
              <a:t>projektu, na které jsou vynaloženy způsobilé výdaje. Datum zahájení realizace </a:t>
            </a:r>
            <a:r>
              <a:rPr lang="cs-CZ" dirty="0" smtClean="0"/>
              <a:t>projektu může </a:t>
            </a:r>
            <a:r>
              <a:rPr lang="cs-CZ" dirty="0"/>
              <a:t>být stanoveno nejdříve na 01.01.2014, a to i v případě, že první právní úkon byl </a:t>
            </a:r>
            <a:r>
              <a:rPr lang="cs-CZ" dirty="0" smtClean="0"/>
              <a:t>učiněn před </a:t>
            </a:r>
            <a:r>
              <a:rPr lang="cs-CZ" dirty="0"/>
              <a:t>tímto datem.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smtClean="0"/>
              <a:t>www.masvltava.cz, mas.vltava@seznam.cz, T: + 420 380 421 377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2234C9-8746-431D-90B6-3B914FF206F7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  <p:pic>
        <p:nvPicPr>
          <p:cNvPr id="6" name="Picture 10" descr="C:\Users\PETR\AppData\Local\Temp\7zO85AA1A91\IROP_CZ_RO_B_C 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8" y="5445125"/>
            <a:ext cx="43672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25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Datum ukončení realizace projektu </a:t>
            </a:r>
          </a:p>
          <a:p>
            <a:pPr marL="0" indent="0">
              <a:buFontTx/>
              <a:buNone/>
              <a:defRPr/>
            </a:pPr>
            <a:r>
              <a:rPr lang="cs-CZ" sz="1800" dirty="0"/>
              <a:t>Datem ukončení realizace projektu se rozumí datum, do kterého budou </a:t>
            </a:r>
            <a:r>
              <a:rPr lang="cs-CZ" sz="1800" dirty="0" smtClean="0"/>
              <a:t>prokazatelně uzavřeny </a:t>
            </a:r>
            <a:r>
              <a:rPr lang="cs-CZ" sz="1800" dirty="0"/>
              <a:t>všechny aktivity projektu. Tuto skutečnost je třeba doložit kromě </a:t>
            </a:r>
            <a:r>
              <a:rPr lang="cs-CZ" sz="1800" dirty="0" smtClean="0"/>
              <a:t>vlastních výstupů </a:t>
            </a:r>
            <a:r>
              <a:rPr lang="cs-CZ" sz="1800" dirty="0"/>
              <a:t>projektu fotodokumentací a protokolem o předání a převzetí díla. </a:t>
            </a:r>
            <a:endParaRPr lang="cs-CZ" sz="1800" dirty="0" smtClean="0"/>
          </a:p>
          <a:p>
            <a:pPr marL="0" indent="0">
              <a:buFontTx/>
              <a:buNone/>
              <a:defRPr/>
            </a:pPr>
            <a:r>
              <a:rPr lang="cs-CZ" sz="1800" dirty="0" smtClean="0"/>
              <a:t>Datum podepsání </a:t>
            </a:r>
            <a:r>
              <a:rPr lang="cs-CZ" sz="1800" dirty="0"/>
              <a:t>protokolu o předání a převzetí díla nesmí překročit termín ukončení </a:t>
            </a:r>
            <a:r>
              <a:rPr lang="cs-CZ" sz="1800" dirty="0" smtClean="0"/>
              <a:t>realizace projektu </a:t>
            </a:r>
            <a:r>
              <a:rPr lang="cs-CZ" sz="1800" dirty="0"/>
              <a:t>uvedený v Rozhodnutí o poskytnutí dotace (dále jen „Rozhodnutí“). </a:t>
            </a:r>
            <a:endParaRPr lang="cs-CZ" sz="1800" dirty="0" smtClean="0"/>
          </a:p>
          <a:p>
            <a:pPr marL="0" indent="0">
              <a:buFontTx/>
              <a:buNone/>
              <a:defRPr/>
            </a:pPr>
            <a:r>
              <a:rPr lang="cs-CZ" sz="1800" dirty="0" smtClean="0"/>
              <a:t>Pokud není k </a:t>
            </a:r>
            <a:r>
              <a:rPr lang="cs-CZ" sz="1800" dirty="0"/>
              <a:t>datu ukončení realizace projektu doložen kolaudační souhlas nebo </a:t>
            </a:r>
            <a:r>
              <a:rPr lang="cs-CZ" sz="1800" dirty="0" smtClean="0"/>
              <a:t>kolaudační rozhodnutí</a:t>
            </a:r>
            <a:r>
              <a:rPr lang="cs-CZ" sz="1800" dirty="0"/>
              <a:t>, musí být takový dokument doložen s první zprávou o udržitelnosti projektu</a:t>
            </a:r>
            <a:r>
              <a:rPr lang="cs-CZ" sz="1800" dirty="0" smtClean="0"/>
              <a:t>, případně </a:t>
            </a:r>
            <a:r>
              <a:rPr lang="cs-CZ" sz="1800" dirty="0"/>
              <a:t>se zprávou o udržitelnosti projektu následující po ukončení </a:t>
            </a:r>
            <a:r>
              <a:rPr lang="cs-CZ" sz="1800" dirty="0" smtClean="0"/>
              <a:t>zkušebního provozu </a:t>
            </a:r>
            <a:r>
              <a:rPr lang="cs-CZ" sz="1800" dirty="0"/>
              <a:t>stavby.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www.masvltava.cz, </a:t>
            </a:r>
            <a:r>
              <a:rPr lang="cs-CZ" altLang="cs-CZ" dirty="0"/>
              <a:t>info@masvltava.cz</a:t>
            </a:r>
            <a:r>
              <a:rPr lang="cs-CZ" altLang="cs-CZ" dirty="0" smtClean="0"/>
              <a:t>, T: + 420 380 421 377</a:t>
            </a:r>
            <a:endParaRPr lang="cs-CZ" altLang="cs-CZ" dirty="0"/>
          </a:p>
        </p:txBody>
      </p:sp>
      <p:sp>
        <p:nvSpPr>
          <p:cNvPr id="1434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 i="1">
                <a:solidFill>
                  <a:srgbClr val="8EBC00"/>
                </a:solidFill>
                <a:latin typeface="Arial CE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 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 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 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49A436-AE4D-423F-A57B-050F9CA2D4AA}" type="slidenum">
              <a:rPr lang="cs-CZ" altLang="cs-CZ" sz="1400" b="0" i="0">
                <a:solidFill>
                  <a:srgbClr val="005BBC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 b="0" i="0">
              <a:solidFill>
                <a:srgbClr val="005BBC"/>
              </a:solidFill>
              <a:latin typeface="Arial" panose="020B0604020202020204" pitchFamily="34" charset="0"/>
            </a:endParaRPr>
          </a:p>
        </p:txBody>
      </p:sp>
      <p:sp>
        <p:nvSpPr>
          <p:cNvPr id="143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000" smtClean="0"/>
              <a:t>Datum ukončení realizace projektu</a:t>
            </a:r>
          </a:p>
        </p:txBody>
      </p:sp>
      <p:pic>
        <p:nvPicPr>
          <p:cNvPr id="14342" name="Picture 10" descr="C:\Users\PETR\AppData\Local\Temp\7zO85AA1A91\IROP_CZ_RO_B_C 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8" y="5445125"/>
            <a:ext cx="43672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000" smtClean="0"/>
              <a:t>Indikátory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cs-CZ" altLang="cs-CZ" dirty="0" smtClean="0"/>
              <a:t>= nástroje pro měření dosažených efektů projektových aktivit</a:t>
            </a:r>
          </a:p>
          <a:p>
            <a:pPr>
              <a:buFontTx/>
              <a:buNone/>
              <a:defRPr/>
            </a:pPr>
            <a:endParaRPr lang="cs-CZ" altLang="cs-CZ" dirty="0" smtClean="0"/>
          </a:p>
          <a:p>
            <a:pPr marL="0" indent="0">
              <a:buFontTx/>
              <a:buNone/>
              <a:defRPr/>
            </a:pPr>
            <a:r>
              <a:rPr lang="cs-CZ" altLang="cs-CZ" dirty="0" smtClean="0"/>
              <a:t>Bezpečnost dopravy</a:t>
            </a:r>
          </a:p>
          <a:p>
            <a:pPr marL="0" indent="0">
              <a:buFontTx/>
              <a:buNone/>
              <a:defRPr/>
            </a:pPr>
            <a:r>
              <a:rPr lang="cs-CZ" altLang="cs-CZ" dirty="0" smtClean="0"/>
              <a:t>7 50 01 Počet realizací vedoucích ke zvýšení bezpečnosti v dopravě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www.masvltava.cz, </a:t>
            </a:r>
            <a:r>
              <a:rPr lang="cs-CZ" altLang="cs-CZ" dirty="0"/>
              <a:t>info@masvltava.cz</a:t>
            </a:r>
            <a:r>
              <a:rPr lang="cs-CZ" altLang="cs-CZ" dirty="0" smtClean="0"/>
              <a:t>, T: + 420 380 421 377</a:t>
            </a:r>
            <a:endParaRPr lang="cs-CZ" altLang="cs-CZ" dirty="0"/>
          </a:p>
        </p:txBody>
      </p:sp>
      <p:sp>
        <p:nvSpPr>
          <p:cNvPr id="1536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 i="1">
                <a:solidFill>
                  <a:srgbClr val="8EBC00"/>
                </a:solidFill>
                <a:latin typeface="Arial CE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 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 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 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01C181-9621-4C6D-8BCF-DC0D070610B3}" type="slidenum">
              <a:rPr lang="cs-CZ" altLang="cs-CZ" sz="1400" b="0" i="0">
                <a:solidFill>
                  <a:srgbClr val="005BBC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400" b="0" i="0">
              <a:solidFill>
                <a:srgbClr val="005BBC"/>
              </a:solidFill>
              <a:latin typeface="Arial" panose="020B0604020202020204" pitchFamily="34" charset="0"/>
            </a:endParaRPr>
          </a:p>
        </p:txBody>
      </p:sp>
      <p:pic>
        <p:nvPicPr>
          <p:cNvPr id="15366" name="Picture 10" descr="C:\Users\PETR\AppData\Local\Temp\7zO85AA1A91\IROP_CZ_RO_B_C 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8" y="5445125"/>
            <a:ext cx="43672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Povinné přílohy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0825" y="908050"/>
            <a:ext cx="8569325" cy="532816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1600" dirty="0" smtClean="0"/>
              <a:t>1 Plná moc</a:t>
            </a:r>
          </a:p>
          <a:p>
            <a:pPr marL="0" indent="0">
              <a:buFontTx/>
              <a:buNone/>
              <a:defRPr/>
            </a:pPr>
            <a:r>
              <a:rPr lang="cs-CZ" sz="1600" dirty="0" smtClean="0"/>
              <a:t>2 Zadávací a výběrová řízení</a:t>
            </a:r>
          </a:p>
          <a:p>
            <a:pPr marL="0" indent="0">
              <a:buFontTx/>
              <a:buNone/>
              <a:defRPr/>
            </a:pPr>
            <a:r>
              <a:rPr lang="cs-CZ" sz="1600" dirty="0" smtClean="0"/>
              <a:t>3 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Doklady o právní subjektivitě žadatele - zrušena</a:t>
            </a:r>
          </a:p>
          <a:p>
            <a:pPr marL="0" indent="0">
              <a:buFontTx/>
              <a:buNone/>
              <a:defRPr/>
            </a:pPr>
            <a:r>
              <a:rPr lang="cs-CZ" sz="1600" dirty="0" smtClean="0"/>
              <a:t>4 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Výpis z rejstříku trestů - zrušena</a:t>
            </a:r>
          </a:p>
          <a:p>
            <a:pPr marL="0" indent="0">
              <a:buFontTx/>
              <a:buNone/>
              <a:defRPr/>
            </a:pPr>
            <a:r>
              <a:rPr lang="cs-CZ" sz="1600" dirty="0" smtClean="0"/>
              <a:t>5 Studie proveditelnosti</a:t>
            </a:r>
          </a:p>
          <a:p>
            <a:pPr marL="0" indent="0">
              <a:buFontTx/>
              <a:buNone/>
              <a:defRPr/>
            </a:pPr>
            <a:r>
              <a:rPr lang="cs-CZ" sz="1600" dirty="0" smtClean="0"/>
              <a:t>6 Karta souladu projektu s principy udržitelné mobility</a:t>
            </a:r>
          </a:p>
          <a:p>
            <a:pPr marL="0" indent="0">
              <a:buFontTx/>
              <a:buNone/>
              <a:defRPr/>
            </a:pPr>
            <a:r>
              <a:rPr lang="cs-CZ" sz="1600" dirty="0" smtClean="0"/>
              <a:t>7 Čestné prohlášení o skutečném majiteli</a:t>
            </a:r>
          </a:p>
          <a:p>
            <a:pPr marL="0" indent="0">
              <a:buFontTx/>
              <a:buNone/>
              <a:defRPr/>
            </a:pPr>
            <a:r>
              <a:rPr lang="cs-CZ" sz="1600" dirty="0" smtClean="0"/>
              <a:t>8 Územní rozhodnutí nebo územní souhlas nebo veřejnoprávní smlouva nahrazující územní řízení</a:t>
            </a:r>
          </a:p>
          <a:p>
            <a:pPr marL="0" indent="0">
              <a:buFontTx/>
              <a:buNone/>
              <a:defRPr/>
            </a:pPr>
            <a:r>
              <a:rPr lang="cs-CZ" sz="1600" dirty="0" smtClean="0"/>
              <a:t>9 Žádost o stavební povolení nebo ohlášení, případně stavební povolení nebo souhlas s provedením ohlášeného stavebního záměru nebo veřejnoprávní smlouva nahrazující stavební povolení</a:t>
            </a:r>
          </a:p>
          <a:p>
            <a:pPr marL="0" indent="0">
              <a:buFontTx/>
              <a:buNone/>
              <a:defRPr/>
            </a:pPr>
            <a:r>
              <a:rPr lang="cs-CZ" sz="1600" dirty="0" smtClean="0"/>
              <a:t>10 Projektová dokumentace pro vydání stavebního povolení nebo pro ohlášení stavby</a:t>
            </a:r>
          </a:p>
          <a:p>
            <a:pPr marL="0" indent="0">
              <a:buFontTx/>
              <a:buNone/>
              <a:defRPr/>
            </a:pPr>
            <a:r>
              <a:rPr lang="cs-CZ" sz="1600" dirty="0" smtClean="0"/>
              <a:t>11 Položkový rozpočet stavby</a:t>
            </a:r>
          </a:p>
          <a:p>
            <a:pPr marL="0" indent="0">
              <a:buFontTx/>
              <a:buNone/>
              <a:defRPr/>
            </a:pPr>
            <a:r>
              <a:rPr lang="cs-CZ" sz="1600" dirty="0" smtClean="0"/>
              <a:t>12 </a:t>
            </a:r>
            <a:r>
              <a:rPr lang="cs-CZ" sz="1600" dirty="0" smtClean="0">
                <a:solidFill>
                  <a:schemeClr val="accent1">
                    <a:lumMod val="75000"/>
                  </a:schemeClr>
                </a:solidFill>
              </a:rPr>
              <a:t>Doklady k výkupu nemovitostí - zrušena</a:t>
            </a:r>
            <a:endParaRPr lang="cs-CZ" sz="1600" dirty="0" smtClean="0"/>
          </a:p>
          <a:p>
            <a:pPr marL="0" indent="0">
              <a:buFontTx/>
              <a:buNone/>
              <a:defRPr/>
            </a:pPr>
            <a:r>
              <a:rPr lang="cs-CZ" sz="1600" dirty="0" smtClean="0"/>
              <a:t>13 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Výpočet čistých jiných peněžních příjmů – příloha 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</a:rPr>
              <a:t>zrušena</a:t>
            </a:r>
          </a:p>
          <a:p>
            <a:pPr marL="0" indent="0">
              <a:buFontTx/>
              <a:buNone/>
              <a:defRPr/>
            </a:pPr>
            <a:r>
              <a:rPr lang="cs-CZ" sz="1600" dirty="0" smtClean="0"/>
              <a:t>14 </a:t>
            </a:r>
            <a:r>
              <a:rPr lang="cs-CZ" sz="1600" dirty="0" smtClean="0"/>
              <a:t>Smlouva o spolupráci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www.masvltava.cz, </a:t>
            </a:r>
            <a:r>
              <a:rPr lang="cs-CZ" altLang="cs-CZ" dirty="0"/>
              <a:t>info@masvltava.cz</a:t>
            </a:r>
            <a:r>
              <a:rPr lang="cs-CZ" altLang="cs-CZ" dirty="0" smtClean="0"/>
              <a:t>, T: + 420 380 421 377</a:t>
            </a:r>
            <a:endParaRPr lang="cs-CZ" altLang="cs-CZ" dirty="0"/>
          </a:p>
        </p:txBody>
      </p:sp>
      <p:sp>
        <p:nvSpPr>
          <p:cNvPr id="1638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 i="1">
                <a:solidFill>
                  <a:srgbClr val="8EBC00"/>
                </a:solidFill>
                <a:latin typeface="Arial CE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 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 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 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60B6B8-DF6C-4B69-847D-C837698F904D}" type="slidenum">
              <a:rPr lang="cs-CZ" altLang="cs-CZ" sz="1400" b="0" i="0">
                <a:solidFill>
                  <a:srgbClr val="005BBC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400" b="0" i="0">
              <a:solidFill>
                <a:srgbClr val="005BBC"/>
              </a:solidFill>
              <a:latin typeface="Arial" panose="020B0604020202020204" pitchFamily="34" charset="0"/>
            </a:endParaRPr>
          </a:p>
        </p:txBody>
      </p:sp>
      <p:pic>
        <p:nvPicPr>
          <p:cNvPr id="16390" name="Picture 10" descr="C:\Users\PETR\AppData\Local\Temp\7zO85AA1A91\IROP_CZ_RO_B_C 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7" y="5515485"/>
            <a:ext cx="43672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000" smtClean="0"/>
              <a:t>Informace o způsobu podání žádosti o podporu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mtClean="0"/>
              <a:t>Žádost o podporu z IROP se zpracovává v elektronickém formuláři v IS KP14+. Přístup do elektronických formulářů žádostí o podporu naleznete na adrese </a:t>
            </a:r>
            <a:r>
              <a:rPr lang="cs-CZ" altLang="cs-CZ" smtClean="0">
                <a:solidFill>
                  <a:srgbClr val="0070C0"/>
                </a:solidFill>
                <a:hlinkClick r:id="rId2"/>
              </a:rPr>
              <a:t>https://mseu.mssf.cz</a:t>
            </a:r>
            <a:r>
              <a:rPr lang="cs-CZ" altLang="cs-CZ" smtClean="0"/>
              <a:t>, pokyny pro vyplnění v příloze Specifických pravidel výzvy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altLang="cs-CZ" smtClean="0"/>
          </a:p>
          <a:p>
            <a:pPr>
              <a:buFont typeface="Wingdings" panose="05000000000000000000" pitchFamily="2" charset="2"/>
              <a:buChar char="Ø"/>
            </a:pPr>
            <a:endParaRPr lang="cs-CZ" altLang="cs-CZ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www.masvltava.cz, </a:t>
            </a:r>
            <a:r>
              <a:rPr lang="cs-CZ" altLang="cs-CZ" dirty="0"/>
              <a:t>info@masvltava.cz</a:t>
            </a:r>
            <a:r>
              <a:rPr lang="cs-CZ" altLang="cs-CZ" dirty="0" smtClean="0"/>
              <a:t>, T: + 420 380 421 377</a:t>
            </a:r>
            <a:endParaRPr lang="cs-CZ" altLang="cs-CZ" dirty="0"/>
          </a:p>
        </p:txBody>
      </p:sp>
      <p:sp>
        <p:nvSpPr>
          <p:cNvPr id="1741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 i="1">
                <a:solidFill>
                  <a:srgbClr val="8EBC00"/>
                </a:solidFill>
                <a:latin typeface="Arial CE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 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 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 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3F9507-A3F2-4203-A089-80F765186A59}" type="slidenum">
              <a:rPr lang="cs-CZ" altLang="cs-CZ" sz="1400" b="0" i="0">
                <a:solidFill>
                  <a:srgbClr val="005BBC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 b="0" i="0">
              <a:solidFill>
                <a:srgbClr val="005BBC"/>
              </a:solidFill>
              <a:latin typeface="Arial" panose="020B0604020202020204" pitchFamily="34" charset="0"/>
            </a:endParaRPr>
          </a:p>
        </p:txBody>
      </p:sp>
      <p:pic>
        <p:nvPicPr>
          <p:cNvPr id="17414" name="Picture 10" descr="C:\Users\PETR\AppData\Local\Temp\7zO85AA1A91\IROP_CZ_RO_B_C RG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8" y="5445125"/>
            <a:ext cx="43672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000" smtClean="0"/>
              <a:t>Hodnocení a výběru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cs-CZ" dirty="0" smtClean="0"/>
              <a:t>Hodnocení a výběr projektů prochází těmito fázemi: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rgbClr val="8EBC00"/>
                </a:solidFill>
                <a:latin typeface="+mn-lt"/>
                <a:ea typeface="+mn-ea"/>
                <a:cs typeface="+mn-cs"/>
              </a:rPr>
              <a:t>Hodnocení přijatelnosti a formálních náležitostí,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rgbClr val="8EBC00"/>
                </a:solidFill>
                <a:latin typeface="+mn-lt"/>
                <a:ea typeface="+mn-ea"/>
                <a:cs typeface="+mn-cs"/>
              </a:rPr>
              <a:t>Věcné hodnocení,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rgbClr val="8EBC00"/>
                </a:solidFill>
                <a:latin typeface="+mn-lt"/>
                <a:ea typeface="+mn-ea"/>
                <a:cs typeface="+mn-cs"/>
              </a:rPr>
              <a:t>Výběr projektů. </a:t>
            </a:r>
          </a:p>
          <a:p>
            <a:pPr lvl="1">
              <a:buFont typeface="Wingdings" pitchFamily="2" charset="2"/>
              <a:buChar char="Ø"/>
              <a:defRPr/>
            </a:pPr>
            <a:endParaRPr lang="cs-CZ" dirty="0" smtClean="0">
              <a:solidFill>
                <a:srgbClr val="8EBC00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cs-CZ" sz="1600" b="0" dirty="0" smtClean="0"/>
              <a:t>Hodnocení přijatelnosti a formálních náležitostí </a:t>
            </a:r>
            <a:r>
              <a:rPr lang="cs-CZ" sz="1600" b="0" dirty="0"/>
              <a:t>do </a:t>
            </a:r>
            <a:r>
              <a:rPr lang="cs-CZ" sz="1600" b="0" dirty="0" smtClean="0"/>
              <a:t>40 </a:t>
            </a:r>
            <a:r>
              <a:rPr lang="cs-CZ" sz="1600" b="0" dirty="0"/>
              <a:t>pracovních dnů od ukončení příjmu žádostí ve výzvě </a:t>
            </a:r>
            <a:r>
              <a:rPr lang="cs-CZ" sz="1600" b="0" dirty="0" smtClean="0"/>
              <a:t>MAS</a:t>
            </a:r>
          </a:p>
          <a:p>
            <a:pPr>
              <a:defRPr/>
            </a:pPr>
            <a:r>
              <a:rPr lang="cs-CZ" sz="1600" b="0" dirty="0" smtClean="0"/>
              <a:t>Věcné hodnocení je dokončeno </a:t>
            </a:r>
            <a:r>
              <a:rPr lang="cs-CZ" sz="1600" b="0" dirty="0"/>
              <a:t>do 20 pracovních dnů od ukončení </a:t>
            </a:r>
            <a:r>
              <a:rPr lang="cs-CZ" sz="1600" b="0" dirty="0" smtClean="0"/>
              <a:t>kontroly přijatelnosti </a:t>
            </a:r>
            <a:r>
              <a:rPr lang="cs-CZ" sz="1600" b="0" dirty="0"/>
              <a:t>a formálních náležitostí.. </a:t>
            </a:r>
            <a:endParaRPr lang="cs-CZ" sz="1600" b="0" dirty="0" smtClean="0"/>
          </a:p>
          <a:p>
            <a:pPr>
              <a:defRPr/>
            </a:pPr>
            <a:r>
              <a:rPr lang="cs-CZ" sz="1600" b="0" dirty="0"/>
              <a:t>Výběr projektů  </a:t>
            </a:r>
            <a:r>
              <a:rPr lang="cs-CZ" sz="1600" b="0" dirty="0" smtClean="0"/>
              <a:t>max. do 10 </a:t>
            </a:r>
            <a:r>
              <a:rPr lang="cs-CZ" sz="1600" b="0" dirty="0"/>
              <a:t>pracovních dnů od ukončení fáze věcného </a:t>
            </a:r>
            <a:r>
              <a:rPr lang="cs-CZ" sz="1600" b="0" dirty="0" smtClean="0"/>
              <a:t>hodnocení</a:t>
            </a:r>
          </a:p>
          <a:p>
            <a:pPr>
              <a:defRPr/>
            </a:pPr>
            <a:r>
              <a:rPr lang="cs-CZ" sz="1600" b="0" dirty="0" smtClean="0"/>
              <a:t>Závěrečné ověření </a:t>
            </a:r>
            <a:r>
              <a:rPr lang="cs-CZ" sz="1600" b="0" dirty="0"/>
              <a:t>způsobilosti provádí CRR do 30 pracovních dnů od </a:t>
            </a:r>
            <a:r>
              <a:rPr lang="cs-CZ" sz="1600" b="0" dirty="0" smtClean="0"/>
              <a:t>předání projektů</a:t>
            </a:r>
            <a:endParaRPr lang="cs-CZ" sz="1600" b="0" dirty="0" smtClean="0"/>
          </a:p>
          <a:p>
            <a:pPr>
              <a:defRPr/>
            </a:pPr>
            <a:r>
              <a:rPr lang="cs-CZ" sz="1600" b="0" dirty="0" smtClean="0"/>
              <a:t>Po každé fázi hodnocení je žadatel, jehož žádost o podporu byla vyloučena z dalšího výběru, upozorněn na možnost požádat nejpozději do 15 kalendářních dní ode dne doručení informace o negativním výsledku o přezkum hodnocení. </a:t>
            </a:r>
          </a:p>
          <a:p>
            <a:pPr>
              <a:buFontTx/>
              <a:buNone/>
              <a:defRPr/>
            </a:pPr>
            <a:endParaRPr lang="cs-CZ" dirty="0" smtClean="0"/>
          </a:p>
          <a:p>
            <a:pPr>
              <a:buFontTx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www.masvltava.cz, </a:t>
            </a:r>
            <a:r>
              <a:rPr lang="cs-CZ" altLang="cs-CZ" dirty="0"/>
              <a:t>info@masvltava.cz</a:t>
            </a:r>
            <a:r>
              <a:rPr lang="cs-CZ" altLang="cs-CZ" dirty="0" smtClean="0"/>
              <a:t>, T: + 420 380 421 377</a:t>
            </a:r>
            <a:endParaRPr lang="cs-CZ" altLang="cs-CZ" dirty="0"/>
          </a:p>
        </p:txBody>
      </p:sp>
      <p:sp>
        <p:nvSpPr>
          <p:cNvPr id="1843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 i="1">
                <a:solidFill>
                  <a:srgbClr val="8EBC00"/>
                </a:solidFill>
                <a:latin typeface="Arial CE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 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 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 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0185AD-CFAD-4D3D-9D4A-A13E2AC266A9}" type="slidenum">
              <a:rPr lang="cs-CZ" altLang="cs-CZ" sz="1400" b="0" i="0">
                <a:solidFill>
                  <a:srgbClr val="005BBC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400" b="0" i="0">
              <a:solidFill>
                <a:srgbClr val="005BBC"/>
              </a:solidFill>
              <a:latin typeface="Arial" panose="020B0604020202020204" pitchFamily="34" charset="0"/>
            </a:endParaRPr>
          </a:p>
        </p:txBody>
      </p:sp>
      <p:pic>
        <p:nvPicPr>
          <p:cNvPr id="18438" name="Picture 10" descr="C:\Users\PETR\AppData\Local\Temp\7zO85AA1A91\IROP_CZ_RO_B_C 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63" y="5533231"/>
            <a:ext cx="43672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Závěrečné ověření způsobilosti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Při podávání žádosti MAS doporučuje zpracovat žádost s přílohami také s ohledem na kritéria závěrečného ověření způsobilosti projektů na CRR, kapitola 5.2 Hodnocení žádosti o podporu na CRR, Specifická pravidla pro žadatele a příjemce, výzva č. 53</a:t>
            </a:r>
            <a:r>
              <a:rPr lang="cs-CZ" altLang="cs-CZ" dirty="0" smtClean="0"/>
              <a:t>.</a:t>
            </a:r>
          </a:p>
          <a:p>
            <a:endParaRPr lang="cs-CZ" altLang="cs-CZ" dirty="0" smtClean="0"/>
          </a:p>
          <a:p>
            <a:r>
              <a:rPr lang="cs-CZ" altLang="cs-CZ" dirty="0"/>
              <a:t>Zápis z jednání Výběrové komise obsahuje projekty seřazené sestupně podle dosažených bodů</a:t>
            </a:r>
            <a:r>
              <a:rPr lang="cs-CZ" altLang="cs-CZ" dirty="0" smtClean="0"/>
              <a:t>, rozdělené </a:t>
            </a:r>
            <a:r>
              <a:rPr lang="cs-CZ" altLang="cs-CZ" dirty="0"/>
              <a:t>na projekty, které splnily a nesplnily podmínky věcného hodnocení. V případě </a:t>
            </a:r>
            <a:r>
              <a:rPr lang="cs-CZ" altLang="cs-CZ" dirty="0" smtClean="0"/>
              <a:t>rovnosti bodů </a:t>
            </a:r>
            <a:r>
              <a:rPr lang="cs-CZ" altLang="cs-CZ" dirty="0"/>
              <a:t>bude o pořadí rozhodovat datum a čas podání žádostí o podporu v MS2014. </a:t>
            </a:r>
            <a:r>
              <a:rPr lang="cs-CZ" altLang="cs-CZ" dirty="0" smtClean="0"/>
              <a:t>(Interní postupy MAS verze 3)</a:t>
            </a:r>
            <a:endParaRPr lang="cs-CZ" alt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www.masvltava.cz, </a:t>
            </a:r>
            <a:r>
              <a:rPr lang="cs-CZ" altLang="cs-CZ" dirty="0"/>
              <a:t>info@masvltava.cz</a:t>
            </a:r>
            <a:r>
              <a:rPr lang="cs-CZ" altLang="cs-CZ" dirty="0" smtClean="0"/>
              <a:t>, T: + 420 380 421 377</a:t>
            </a:r>
            <a:endParaRPr lang="cs-CZ" altLang="cs-CZ" dirty="0"/>
          </a:p>
        </p:txBody>
      </p:sp>
      <p:sp>
        <p:nvSpPr>
          <p:cNvPr id="1946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 i="1">
                <a:solidFill>
                  <a:srgbClr val="8EBC00"/>
                </a:solidFill>
                <a:latin typeface="Arial CE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 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 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 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7B0E77-FA97-4FB5-97D9-CF1E3AAFF727}" type="slidenum">
              <a:rPr lang="cs-CZ" altLang="cs-CZ" sz="1400" b="0" i="0">
                <a:solidFill>
                  <a:srgbClr val="005BBC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 b="0" i="0">
              <a:solidFill>
                <a:srgbClr val="005BBC"/>
              </a:solidFill>
              <a:latin typeface="Arial" panose="020B0604020202020204" pitchFamily="34" charset="0"/>
            </a:endParaRPr>
          </a:p>
        </p:txBody>
      </p:sp>
      <p:pic>
        <p:nvPicPr>
          <p:cNvPr id="19462" name="Picture 10" descr="C:\Users\PETR\AppData\Local\Temp\7zO85AA1A91\IROP_CZ_RO_B_C 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8" y="5445125"/>
            <a:ext cx="43672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000" smtClean="0"/>
              <a:t>Související odkazy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323850" y="1052513"/>
            <a:ext cx="8569325" cy="4929187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cs-CZ" altLang="cs-CZ" sz="1700" dirty="0" smtClean="0"/>
              <a:t>Umístění textu výzvy na webovém portále MAS </a:t>
            </a:r>
          </a:p>
          <a:p>
            <a:pPr marL="0" indent="0">
              <a:buFontTx/>
              <a:buNone/>
              <a:defRPr/>
            </a:pPr>
            <a:r>
              <a:rPr lang="cs-CZ" altLang="cs-CZ" sz="1700" u="sng" dirty="0" smtClean="0">
                <a:hlinkClick r:id="rId2"/>
              </a:rPr>
              <a:t>https://www.masvltava.cz/rozvojova-strategie-vltavotynska-2014-2020-sclld/vyzvy-irop/</a:t>
            </a:r>
            <a:r>
              <a:rPr lang="cs-CZ" altLang="cs-CZ" sz="1700" u="sng" dirty="0" smtClean="0"/>
              <a:t> </a:t>
            </a:r>
          </a:p>
          <a:p>
            <a:pPr>
              <a:defRPr/>
            </a:pPr>
            <a:r>
              <a:rPr lang="cs-CZ" altLang="cs-CZ" sz="1700" u="sng" dirty="0" smtClean="0"/>
              <a:t>Odkaz na pravidla pro žadatele a příjemce</a:t>
            </a:r>
            <a:endParaRPr lang="cs-CZ" altLang="cs-CZ" sz="1700" dirty="0" smtClean="0"/>
          </a:p>
          <a:p>
            <a:pPr>
              <a:defRPr/>
            </a:pPr>
            <a:r>
              <a:rPr lang="cs-CZ" altLang="cs-CZ" sz="1700" dirty="0" smtClean="0"/>
              <a:t>Bližší </a:t>
            </a:r>
            <a:r>
              <a:rPr lang="cs-CZ" altLang="cs-CZ" sz="1700" dirty="0"/>
              <a:t>specifikace náležitostí u požadovaných příloh žádosti o dotaci </a:t>
            </a:r>
            <a:r>
              <a:rPr lang="cs-CZ" altLang="cs-CZ" sz="1700" dirty="0" smtClean="0"/>
              <a:t>je uvedena </a:t>
            </a:r>
            <a:r>
              <a:rPr lang="cs-CZ" altLang="cs-CZ" sz="1700" dirty="0"/>
              <a:t>ve Specifických pravidlech výzvy č. 53 IROP v kapitole 3.4.3 Povinné přílohy </a:t>
            </a:r>
            <a:r>
              <a:rPr lang="cs-CZ" altLang="cs-CZ" sz="1700" dirty="0" smtClean="0"/>
              <a:t>k žádosti </a:t>
            </a:r>
            <a:r>
              <a:rPr lang="cs-CZ" altLang="cs-CZ" sz="1700" dirty="0"/>
              <a:t>(Aktivita "Bezpečnost dopravy</a:t>
            </a:r>
            <a:r>
              <a:rPr lang="cs-CZ" altLang="cs-CZ" sz="1700" dirty="0" smtClean="0"/>
              <a:t>"), </a:t>
            </a:r>
            <a:r>
              <a:rPr lang="cs-CZ" altLang="cs-CZ" sz="1700" dirty="0"/>
              <a:t>ve znění platném ke dni vyhlášení této výzvy.</a:t>
            </a:r>
          </a:p>
          <a:p>
            <a:pPr>
              <a:defRPr/>
            </a:pPr>
            <a:r>
              <a:rPr lang="cs-CZ" altLang="cs-CZ" sz="1700" dirty="0"/>
              <a:t>Žadatel se řídí do vydání rozhodnutí Obecnými a Specifickými </a:t>
            </a:r>
            <a:r>
              <a:rPr lang="cs-CZ" altLang="cs-CZ" sz="1700" dirty="0" smtClean="0"/>
              <a:t>pravidly pro </a:t>
            </a:r>
            <a:r>
              <a:rPr lang="cs-CZ" altLang="cs-CZ" sz="1700" dirty="0"/>
              <a:t>žadatele a příjemce integrovaných projektů pro výzvu č. 53 IROP </a:t>
            </a:r>
            <a:r>
              <a:rPr lang="cs-CZ" altLang="cs-CZ" sz="1700" dirty="0" smtClean="0"/>
              <a:t>ve znění </a:t>
            </a:r>
            <a:r>
              <a:rPr lang="cs-CZ" altLang="cs-CZ" sz="1700" dirty="0"/>
              <a:t>platném ke dni vyhlášení výzvy. V době realizace, tj. od </a:t>
            </a:r>
            <a:r>
              <a:rPr lang="cs-CZ" altLang="cs-CZ" sz="1700" dirty="0" smtClean="0"/>
              <a:t>data vydání </a:t>
            </a:r>
            <a:r>
              <a:rPr lang="cs-CZ" altLang="cs-CZ" sz="1700" dirty="0"/>
              <a:t>rozhodnutí o dotaci, se příjemce řídí vždy aktuální verzí </a:t>
            </a:r>
            <a:r>
              <a:rPr lang="cs-CZ" altLang="cs-CZ" sz="1700" dirty="0" smtClean="0"/>
              <a:t>výše uvedených </a:t>
            </a:r>
            <a:r>
              <a:rPr lang="cs-CZ" altLang="cs-CZ" sz="1700" dirty="0"/>
              <a:t>Pravidel.</a:t>
            </a:r>
          </a:p>
          <a:p>
            <a:pPr>
              <a:defRPr/>
            </a:pPr>
            <a:r>
              <a:rPr lang="cs-CZ" altLang="cs-CZ" sz="1700" dirty="0"/>
              <a:t>Odkaz na stránku výzvy č. 53 :</a:t>
            </a:r>
          </a:p>
          <a:p>
            <a:pPr marL="0" indent="0">
              <a:buFontTx/>
              <a:buNone/>
              <a:defRPr/>
            </a:pPr>
            <a:r>
              <a:rPr lang="cs-CZ" altLang="cs-CZ" sz="1700" dirty="0">
                <a:hlinkClick r:id="rId3"/>
              </a:rPr>
              <a:t>http://</a:t>
            </a:r>
            <a:r>
              <a:rPr lang="cs-CZ" altLang="cs-CZ" sz="1700" dirty="0" smtClean="0">
                <a:hlinkClick r:id="rId3"/>
              </a:rPr>
              <a:t>www.irop.mmr.cz/cs/Vyzvy/Seznam/Vyzva-c-53-Udrzitelna-doprava-integrovane-projekty</a:t>
            </a:r>
            <a:r>
              <a:rPr lang="cs-CZ" altLang="cs-CZ" sz="1700" dirty="0" smtClean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www.masvltava.cz, </a:t>
            </a:r>
            <a:r>
              <a:rPr lang="cs-CZ" altLang="cs-CZ" dirty="0"/>
              <a:t>info@masvltava.cz</a:t>
            </a:r>
            <a:r>
              <a:rPr lang="cs-CZ" altLang="cs-CZ" dirty="0" smtClean="0"/>
              <a:t>, T: + 420 380 421 377</a:t>
            </a:r>
            <a:endParaRPr lang="cs-CZ" altLang="cs-CZ" dirty="0"/>
          </a:p>
        </p:txBody>
      </p:sp>
      <p:sp>
        <p:nvSpPr>
          <p:cNvPr id="2048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 i="1">
                <a:solidFill>
                  <a:srgbClr val="8EBC00"/>
                </a:solidFill>
                <a:latin typeface="Arial CE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 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 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 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FA325B-B75B-4F9F-A715-EEC3E0519F0E}" type="slidenum">
              <a:rPr lang="cs-CZ" altLang="cs-CZ" sz="1400" b="0" i="0">
                <a:solidFill>
                  <a:srgbClr val="005BBC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400" b="0" i="0">
              <a:solidFill>
                <a:srgbClr val="005BBC"/>
              </a:solidFill>
              <a:latin typeface="Arial" panose="020B0604020202020204" pitchFamily="34" charset="0"/>
            </a:endParaRPr>
          </a:p>
        </p:txBody>
      </p:sp>
      <p:pic>
        <p:nvPicPr>
          <p:cNvPr id="20486" name="Picture 10" descr="C:\Users\PETR\AppData\Local\Temp\7zO85AA1A91\IROP_CZ_RO_B_C RG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8" y="5445125"/>
            <a:ext cx="43672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cs-CZ" altLang="cs-CZ" dirty="0" smtClean="0"/>
          </a:p>
          <a:p>
            <a:pPr algn="ctr">
              <a:buFontTx/>
              <a:buNone/>
            </a:pPr>
            <a:endParaRPr lang="cs-CZ" altLang="cs-CZ" dirty="0" smtClean="0"/>
          </a:p>
          <a:p>
            <a:pPr algn="ctr">
              <a:buFontTx/>
              <a:buNone/>
            </a:pPr>
            <a:endParaRPr lang="cs-CZ" altLang="cs-CZ" dirty="0" smtClean="0"/>
          </a:p>
          <a:p>
            <a:pPr algn="ctr">
              <a:buFontTx/>
              <a:buNone/>
            </a:pPr>
            <a:endParaRPr lang="cs-CZ" altLang="cs-CZ" sz="4400" dirty="0" smtClean="0"/>
          </a:p>
          <a:p>
            <a:pPr algn="ctr">
              <a:buFontTx/>
              <a:buNone/>
            </a:pPr>
            <a:r>
              <a:rPr lang="cs-CZ" altLang="cs-CZ" sz="4400" dirty="0" smtClean="0"/>
              <a:t>Děkuji za pozornost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www.masvltava.cz, </a:t>
            </a:r>
            <a:r>
              <a:rPr lang="cs-CZ" altLang="cs-CZ" dirty="0"/>
              <a:t>info@masvltava.cz</a:t>
            </a:r>
            <a:r>
              <a:rPr lang="cs-CZ" altLang="cs-CZ" dirty="0" smtClean="0"/>
              <a:t>, T: + 420 380 421 377</a:t>
            </a:r>
            <a:endParaRPr lang="cs-CZ" altLang="cs-CZ" dirty="0"/>
          </a:p>
        </p:txBody>
      </p:sp>
      <p:sp>
        <p:nvSpPr>
          <p:cNvPr id="2150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 i="1">
                <a:solidFill>
                  <a:srgbClr val="8EBC00"/>
                </a:solidFill>
                <a:latin typeface="Arial CE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 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 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 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791694-C950-49F6-BF5B-707965FBE9BA}" type="slidenum">
              <a:rPr lang="cs-CZ" altLang="cs-CZ" sz="1400" b="0" i="0">
                <a:solidFill>
                  <a:srgbClr val="005BBC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400" b="0" i="0">
              <a:solidFill>
                <a:srgbClr val="005BBC"/>
              </a:solidFill>
              <a:latin typeface="Arial" panose="020B0604020202020204" pitchFamily="34" charset="0"/>
            </a:endParaRPr>
          </a:p>
        </p:txBody>
      </p:sp>
      <p:pic>
        <p:nvPicPr>
          <p:cNvPr id="21510" name="Picture 10" descr="C:\Users\PETR\AppData\Local\Temp\7zO85AA1A91\IROP_CZ_RO_B_C 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8" y="5445125"/>
            <a:ext cx="43672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smtClean="0"/>
              <a:t>PROGRAM SEMINÁŘE 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Představení výzvy</a:t>
            </a:r>
          </a:p>
          <a:p>
            <a:r>
              <a:rPr lang="cs-CZ" altLang="cs-CZ" smtClean="0"/>
              <a:t>Termíny a alokace</a:t>
            </a:r>
          </a:p>
          <a:p>
            <a:r>
              <a:rPr lang="cs-CZ" altLang="cs-CZ" smtClean="0"/>
              <a:t>Oprávnění  žadatelé</a:t>
            </a:r>
          </a:p>
          <a:p>
            <a:r>
              <a:rPr lang="cs-CZ" altLang="cs-CZ" smtClean="0"/>
              <a:t>Cílové skupiny</a:t>
            </a:r>
          </a:p>
          <a:p>
            <a:r>
              <a:rPr lang="cs-CZ" altLang="cs-CZ" smtClean="0"/>
              <a:t>Míra podpory</a:t>
            </a:r>
          </a:p>
          <a:p>
            <a:r>
              <a:rPr lang="cs-CZ" altLang="cs-CZ" smtClean="0"/>
              <a:t>Podporované aktivity</a:t>
            </a:r>
          </a:p>
          <a:p>
            <a:r>
              <a:rPr lang="cs-CZ" altLang="cs-CZ" smtClean="0"/>
              <a:t>Indikátory</a:t>
            </a:r>
          </a:p>
          <a:p>
            <a:r>
              <a:rPr lang="cs-CZ" altLang="cs-CZ" smtClean="0"/>
              <a:t>Podání žádosti</a:t>
            </a:r>
          </a:p>
          <a:p>
            <a:r>
              <a:rPr lang="cs-CZ" altLang="cs-CZ" smtClean="0"/>
              <a:t>Důležité odkazy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www.masvltava.cz, </a:t>
            </a:r>
            <a:r>
              <a:rPr lang="cs-CZ" altLang="cs-CZ" dirty="0"/>
              <a:t>info@masvltava.cz</a:t>
            </a:r>
            <a:r>
              <a:rPr lang="cs-CZ" altLang="cs-CZ" dirty="0" smtClean="0"/>
              <a:t>, T: + 420 380 421 377</a:t>
            </a:r>
            <a:endParaRPr lang="cs-CZ" altLang="cs-CZ" dirty="0"/>
          </a:p>
        </p:txBody>
      </p:sp>
      <p:sp>
        <p:nvSpPr>
          <p:cNvPr id="512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 i="1">
                <a:solidFill>
                  <a:srgbClr val="8EBC00"/>
                </a:solidFill>
                <a:latin typeface="Arial CE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 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 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 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16FCD3-164E-43EA-8D8A-757AC9557893}" type="slidenum">
              <a:rPr lang="cs-CZ" altLang="cs-CZ" sz="1400" b="0" i="0">
                <a:solidFill>
                  <a:srgbClr val="005BBC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 b="0" i="0">
              <a:solidFill>
                <a:srgbClr val="005BBC"/>
              </a:solidFill>
              <a:latin typeface="Arial" panose="020B0604020202020204" pitchFamily="34" charset="0"/>
            </a:endParaRPr>
          </a:p>
        </p:txBody>
      </p:sp>
      <p:pic>
        <p:nvPicPr>
          <p:cNvPr id="5126" name="Picture 10" descr="C:\Users\PETR\AppData\Local\Temp\7zO85AA1A91\IROP_CZ_RO_B_C 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4778375"/>
            <a:ext cx="87344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smtClean="0"/>
              <a:t>Představení výzvy </a:t>
            </a: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Základní informace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  <a:defRPr/>
            </a:pPr>
            <a:r>
              <a:rPr lang="cs-CZ" dirty="0" smtClean="0"/>
              <a:t>Číslo výzvy: </a:t>
            </a:r>
            <a:r>
              <a:rPr lang="cs-CZ" dirty="0"/>
              <a:t>474/06_16_038/CLLD_16_01_120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cs-CZ" dirty="0" smtClean="0"/>
              <a:t> </a:t>
            </a:r>
            <a:r>
              <a:rPr lang="cs-CZ" dirty="0"/>
              <a:t>PO 4: Komunitně vedený místní </a:t>
            </a:r>
            <a:r>
              <a:rPr lang="cs-CZ" dirty="0" smtClean="0"/>
              <a:t>rozvoj</a:t>
            </a:r>
          </a:p>
          <a:p>
            <a:pPr marL="0" indent="0">
              <a:buFontTx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cs-CZ" dirty="0" smtClean="0"/>
              <a:t> </a:t>
            </a:r>
            <a:r>
              <a:rPr lang="cs-CZ" dirty="0"/>
              <a:t>IP 9d:Provádění investic v rámci komunitně vedených </a:t>
            </a:r>
            <a:r>
              <a:rPr lang="cs-CZ" dirty="0" smtClean="0"/>
              <a:t>strategií místního </a:t>
            </a:r>
            <a:r>
              <a:rPr lang="cs-CZ" dirty="0"/>
              <a:t>rozvoje</a:t>
            </a:r>
          </a:p>
          <a:p>
            <a:pPr>
              <a:buFont typeface="Wingdings" pitchFamily="2" charset="2"/>
              <a:buChar char="Ø"/>
              <a:defRPr/>
            </a:pPr>
            <a:endParaRPr lang="cs-CZ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cs-CZ" dirty="0"/>
              <a:t>SC 4.1: Posílení komunitně vedeného místního rozvoje </a:t>
            </a:r>
            <a:r>
              <a:rPr lang="cs-CZ" dirty="0" smtClean="0"/>
              <a:t>za účelem </a:t>
            </a:r>
            <a:r>
              <a:rPr lang="cs-CZ" dirty="0"/>
              <a:t>zvýšení kvality života ve venkovských oblastech </a:t>
            </a:r>
            <a:r>
              <a:rPr lang="cs-CZ" dirty="0" smtClean="0"/>
              <a:t>a aktivizace </a:t>
            </a:r>
            <a:r>
              <a:rPr lang="cs-CZ" dirty="0"/>
              <a:t>místního potenciálu</a:t>
            </a:r>
            <a:endParaRPr lang="cs-CZ" i="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www.masvltava.cz, </a:t>
            </a:r>
            <a:r>
              <a:rPr lang="cs-CZ" altLang="cs-CZ" dirty="0"/>
              <a:t>info@masvltava.cz</a:t>
            </a:r>
            <a:r>
              <a:rPr lang="cs-CZ" altLang="cs-CZ" dirty="0" smtClean="0"/>
              <a:t>, T: + 420 380 421 377</a:t>
            </a:r>
            <a:endParaRPr lang="cs-CZ" altLang="cs-CZ" dirty="0"/>
          </a:p>
        </p:txBody>
      </p:sp>
      <p:sp>
        <p:nvSpPr>
          <p:cNvPr id="614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 i="1">
                <a:solidFill>
                  <a:srgbClr val="8EBC00"/>
                </a:solidFill>
                <a:latin typeface="Arial CE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 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 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 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C9252E-5AAF-4068-9B3A-734445028649}" type="slidenum">
              <a:rPr lang="cs-CZ" altLang="cs-CZ" sz="1400" b="0" i="0">
                <a:solidFill>
                  <a:srgbClr val="005BBC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 b="0" i="0">
              <a:solidFill>
                <a:srgbClr val="005BBC"/>
              </a:solidFill>
              <a:latin typeface="Arial" panose="020B0604020202020204" pitchFamily="34" charset="0"/>
            </a:endParaRPr>
          </a:p>
        </p:txBody>
      </p:sp>
      <p:pic>
        <p:nvPicPr>
          <p:cNvPr id="6150" name="Picture 10" descr="C:\Users\PETR\AppData\Local\Temp\7zO85AA1A91\IROP_CZ_RO_B_C 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8" y="5445125"/>
            <a:ext cx="43672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smtClean="0"/>
              <a:t>Časové nastavení projektu 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dirty="0" smtClean="0"/>
              <a:t>Datum vyhlášení výzvy MAS: </a:t>
            </a:r>
            <a:r>
              <a:rPr lang="cs-CZ" altLang="cs-CZ" dirty="0"/>
              <a:t>14.5.20 </a:t>
            </a:r>
            <a:r>
              <a:rPr lang="cs-CZ" altLang="cs-CZ" dirty="0" smtClean="0"/>
              <a:t>12:00</a:t>
            </a:r>
          </a:p>
          <a:p>
            <a:pPr marL="0" indent="0">
              <a:buNone/>
            </a:pPr>
            <a:endParaRPr lang="cs-CZ" alt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 smtClean="0"/>
              <a:t>Datum zpřístupnění žádosti o podporu: </a:t>
            </a:r>
            <a:r>
              <a:rPr lang="cs-CZ" altLang="cs-CZ" dirty="0"/>
              <a:t>14.5.20 </a:t>
            </a:r>
            <a:r>
              <a:rPr lang="cs-CZ" altLang="cs-CZ" dirty="0" smtClean="0"/>
              <a:t>12:00</a:t>
            </a:r>
          </a:p>
          <a:p>
            <a:pPr marL="0" indent="0">
              <a:buNone/>
            </a:pPr>
            <a:endParaRPr lang="cs-CZ" alt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 smtClean="0"/>
              <a:t>Datum zahájení příjmu žádostí o podporu: </a:t>
            </a:r>
            <a:r>
              <a:rPr lang="cs-CZ" altLang="cs-CZ" dirty="0"/>
              <a:t>14.5.20 </a:t>
            </a:r>
            <a:r>
              <a:rPr lang="cs-CZ" altLang="cs-CZ" dirty="0" smtClean="0"/>
              <a:t>12:00</a:t>
            </a:r>
          </a:p>
          <a:p>
            <a:pPr marL="0" indent="0">
              <a:buNone/>
            </a:pPr>
            <a:endParaRPr lang="cs-CZ" alt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 smtClean="0"/>
              <a:t>Datum </a:t>
            </a:r>
            <a:r>
              <a:rPr lang="cs-CZ" altLang="cs-CZ" dirty="0" smtClean="0"/>
              <a:t>ukončení příjmu žádostí o podporu: </a:t>
            </a:r>
            <a:r>
              <a:rPr lang="cs-CZ" altLang="cs-CZ" dirty="0"/>
              <a:t>15.6.20 12:00</a:t>
            </a:r>
            <a:endParaRPr lang="cs-CZ" altLang="cs-CZ" dirty="0" smtClean="0"/>
          </a:p>
          <a:p>
            <a:endParaRPr lang="cs-CZ" alt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www.masvltava.cz, </a:t>
            </a:r>
            <a:r>
              <a:rPr lang="cs-CZ" altLang="cs-CZ" dirty="0"/>
              <a:t>info@masvltava.cz</a:t>
            </a:r>
            <a:r>
              <a:rPr lang="cs-CZ" altLang="cs-CZ" dirty="0" smtClean="0"/>
              <a:t>, T: + 420 380 421 377</a:t>
            </a:r>
            <a:endParaRPr lang="cs-CZ" altLang="cs-CZ" dirty="0"/>
          </a:p>
        </p:txBody>
      </p:sp>
      <p:sp>
        <p:nvSpPr>
          <p:cNvPr id="717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 i="1">
                <a:solidFill>
                  <a:srgbClr val="8EBC00"/>
                </a:solidFill>
                <a:latin typeface="Arial CE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 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 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 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B4502A-514C-4292-B9FA-E1592E0C1774}" type="slidenum">
              <a:rPr lang="cs-CZ" altLang="cs-CZ" sz="1400" b="0" i="0">
                <a:solidFill>
                  <a:srgbClr val="005BBC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 b="0" i="0">
              <a:solidFill>
                <a:srgbClr val="005BBC"/>
              </a:solidFill>
              <a:latin typeface="Arial" panose="020B0604020202020204" pitchFamily="34" charset="0"/>
            </a:endParaRPr>
          </a:p>
        </p:txBody>
      </p:sp>
      <p:pic>
        <p:nvPicPr>
          <p:cNvPr id="7174" name="Picture 10" descr="C:\Users\PETR\AppData\Local\Temp\7zO85AA1A91\IROP_CZ_RO_B_C 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8" y="5445125"/>
            <a:ext cx="43672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smtClean="0"/>
              <a:t>Termíny a alokace 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250825" y="1125538"/>
            <a:ext cx="8569325" cy="4929187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cs-CZ" altLang="cs-CZ" sz="1800" dirty="0" smtClean="0"/>
              <a:t>Finanční alokace výzvy </a:t>
            </a:r>
          </a:p>
          <a:p>
            <a:pPr>
              <a:defRPr/>
            </a:pPr>
            <a:r>
              <a:rPr lang="cs-CZ" altLang="cs-CZ" sz="1800" dirty="0" smtClean="0"/>
              <a:t>Rozhodná pro výběr projektů k financování:  </a:t>
            </a:r>
            <a:r>
              <a:rPr lang="cs-CZ" sz="1800" dirty="0" smtClean="0"/>
              <a:t>4.624.243,98 Kč</a:t>
            </a:r>
            <a:endParaRPr lang="cs-CZ" sz="1800" dirty="0" smtClean="0"/>
          </a:p>
          <a:p>
            <a:pPr>
              <a:defRPr/>
            </a:pPr>
            <a:r>
              <a:rPr lang="cs-CZ" altLang="cs-CZ" sz="1800" dirty="0" smtClean="0"/>
              <a:t>Podpora: </a:t>
            </a:r>
          </a:p>
          <a:p>
            <a:pPr marL="0" indent="0">
              <a:buFontTx/>
              <a:buNone/>
              <a:defRPr/>
            </a:pPr>
            <a:r>
              <a:rPr lang="cs-CZ" altLang="cs-CZ" sz="1800" dirty="0" smtClean="0"/>
              <a:t>	Evropský fond pro regionální rozvoj - 95 %</a:t>
            </a:r>
          </a:p>
          <a:p>
            <a:pPr marL="0" indent="0">
              <a:buFontTx/>
              <a:buNone/>
              <a:defRPr/>
            </a:pPr>
            <a:r>
              <a:rPr lang="cs-CZ" altLang="cs-CZ" sz="1800" dirty="0" smtClean="0"/>
              <a:t>	Státní rozpočet - 0 %</a:t>
            </a:r>
          </a:p>
          <a:p>
            <a:pPr marL="0" indent="0">
              <a:buFontTx/>
              <a:buNone/>
              <a:defRPr/>
            </a:pPr>
            <a:endParaRPr lang="cs-CZ" altLang="cs-CZ" sz="1400" dirty="0" smtClean="0"/>
          </a:p>
          <a:p>
            <a:pPr>
              <a:defRPr/>
            </a:pPr>
            <a:r>
              <a:rPr lang="cs-CZ" altLang="cs-CZ" sz="1800" dirty="0" smtClean="0"/>
              <a:t>Forma podpory:  ex-post </a:t>
            </a:r>
          </a:p>
          <a:p>
            <a:pPr marL="0" indent="0">
              <a:buFontTx/>
              <a:buNone/>
              <a:defRPr/>
            </a:pPr>
            <a:endParaRPr lang="cs-CZ" altLang="cs-CZ" sz="1400" dirty="0" smtClean="0"/>
          </a:p>
          <a:p>
            <a:pPr>
              <a:defRPr/>
            </a:pPr>
            <a:r>
              <a:rPr lang="cs-CZ" altLang="cs-CZ" sz="1800" dirty="0" smtClean="0"/>
              <a:t>Minimální výše celkových způsobilých výdajů:       </a:t>
            </a:r>
            <a:r>
              <a:rPr lang="cs-CZ" altLang="cs-CZ" sz="1800" dirty="0" smtClean="0"/>
              <a:t>100.000,00 </a:t>
            </a:r>
            <a:r>
              <a:rPr lang="cs-CZ" altLang="cs-CZ" sz="1800" dirty="0" smtClean="0"/>
              <a:t>Kč</a:t>
            </a:r>
          </a:p>
          <a:p>
            <a:pPr>
              <a:defRPr/>
            </a:pPr>
            <a:r>
              <a:rPr lang="cs-CZ" altLang="cs-CZ" sz="1800" dirty="0" smtClean="0"/>
              <a:t>Maximální výše celkových způsobilých výdajů:   </a:t>
            </a:r>
            <a:r>
              <a:rPr lang="cs-CZ" altLang="cs-CZ" sz="1800" dirty="0" smtClean="0"/>
              <a:t>4.624.243,98 Kč</a:t>
            </a:r>
            <a:endParaRPr lang="cs-CZ" altLang="cs-CZ" sz="1800" dirty="0" smtClean="0"/>
          </a:p>
          <a:p>
            <a:pPr>
              <a:defRPr/>
            </a:pPr>
            <a:endParaRPr lang="cs-CZ" altLang="cs-CZ" sz="1400" dirty="0" smtClean="0"/>
          </a:p>
          <a:p>
            <a:pPr>
              <a:defRPr/>
            </a:pPr>
            <a:r>
              <a:rPr lang="cs-CZ" altLang="cs-CZ" sz="1800" dirty="0" smtClean="0"/>
              <a:t>Nejzazší datum pro ukončení fyzické realizace projektu:  </a:t>
            </a:r>
            <a:r>
              <a:rPr lang="cs-CZ" altLang="cs-CZ" sz="1800" dirty="0" smtClean="0"/>
              <a:t>30.09.2021</a:t>
            </a:r>
          </a:p>
          <a:p>
            <a:pPr>
              <a:defRPr/>
            </a:pPr>
            <a:r>
              <a:rPr lang="cs-CZ" altLang="cs-CZ" sz="1800" dirty="0" smtClean="0"/>
              <a:t>Realizace </a:t>
            </a:r>
            <a:r>
              <a:rPr lang="cs-CZ" altLang="cs-CZ" sz="1800" dirty="0" smtClean="0"/>
              <a:t>projektu nesmí být ukončena před podáním žádosti o podporu v MS 2014+</a:t>
            </a:r>
          </a:p>
          <a:p>
            <a:pPr marL="0" indent="0">
              <a:buFontTx/>
              <a:buNone/>
              <a:defRPr/>
            </a:pPr>
            <a:endParaRPr lang="cs-CZ" alt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www.masvltava.cz, </a:t>
            </a:r>
            <a:r>
              <a:rPr lang="cs-CZ" altLang="cs-CZ" dirty="0"/>
              <a:t>info@masvltava.cz</a:t>
            </a:r>
            <a:r>
              <a:rPr lang="cs-CZ" altLang="cs-CZ" dirty="0" smtClean="0"/>
              <a:t>, T: + 420 380 421 377</a:t>
            </a:r>
            <a:endParaRPr lang="cs-CZ" altLang="cs-CZ" dirty="0"/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 i="1">
                <a:solidFill>
                  <a:srgbClr val="8EBC00"/>
                </a:solidFill>
                <a:latin typeface="Arial CE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 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 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 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D535C1-2858-440C-A183-63EC1A10344F}" type="slidenum">
              <a:rPr lang="cs-CZ" altLang="cs-CZ" sz="1400" b="0" i="0">
                <a:solidFill>
                  <a:srgbClr val="005BBC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 b="0" i="0">
              <a:solidFill>
                <a:srgbClr val="005BBC"/>
              </a:solidFill>
              <a:latin typeface="Arial" panose="020B0604020202020204" pitchFamily="34" charset="0"/>
            </a:endParaRPr>
          </a:p>
        </p:txBody>
      </p:sp>
      <p:pic>
        <p:nvPicPr>
          <p:cNvPr id="8198" name="Picture 10" descr="C:\Users\PETR\AppData\Local\Temp\7zO85AA1A91\IROP_CZ_RO_B_C 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8" y="5445125"/>
            <a:ext cx="43672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smtClean="0"/>
              <a:t>Oprávnění žadatelé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cs-CZ" sz="3200" dirty="0" smtClean="0"/>
              <a:t>Oprávnění žadatelé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3200" b="0" dirty="0">
                <a:solidFill>
                  <a:srgbClr val="8EBC00"/>
                </a:solidFill>
                <a:latin typeface="+mn-lt"/>
                <a:ea typeface="+mn-ea"/>
                <a:cs typeface="+mn-cs"/>
              </a:rPr>
              <a:t>obce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3200" b="0" dirty="0">
                <a:solidFill>
                  <a:srgbClr val="8EBC00"/>
                </a:solidFill>
                <a:latin typeface="+mn-lt"/>
                <a:ea typeface="+mn-ea"/>
                <a:cs typeface="+mn-cs"/>
              </a:rPr>
              <a:t>dobrovolné svazky obcí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3200" b="0" dirty="0">
                <a:solidFill>
                  <a:srgbClr val="8EBC00"/>
                </a:solidFill>
                <a:latin typeface="+mn-lt"/>
                <a:ea typeface="+mn-ea"/>
                <a:cs typeface="+mn-cs"/>
              </a:rPr>
              <a:t>organizace zřizované nebo zakládané obcemi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cs-CZ" sz="3200" b="0" dirty="0">
                <a:solidFill>
                  <a:srgbClr val="8EBC00"/>
                </a:solidFill>
                <a:latin typeface="+mn-lt"/>
                <a:ea typeface="+mn-ea"/>
                <a:cs typeface="+mn-cs"/>
              </a:rPr>
              <a:t>organizace zřizované nebo zakládané dobrovolnými svazky obcí</a:t>
            </a:r>
            <a:endParaRPr lang="cs-CZ" sz="3200" b="0" dirty="0" smtClean="0">
              <a:solidFill>
                <a:srgbClr val="8EBC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www.masvltava.cz, </a:t>
            </a:r>
            <a:r>
              <a:rPr lang="cs-CZ" altLang="cs-CZ" dirty="0"/>
              <a:t>info@masvltava.cz</a:t>
            </a:r>
            <a:r>
              <a:rPr lang="cs-CZ" altLang="cs-CZ" dirty="0" smtClean="0"/>
              <a:t>, T: + 420 380 421 377</a:t>
            </a:r>
            <a:endParaRPr lang="cs-CZ" altLang="cs-CZ" dirty="0"/>
          </a:p>
        </p:txBody>
      </p:sp>
      <p:sp>
        <p:nvSpPr>
          <p:cNvPr id="922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 i="1">
                <a:solidFill>
                  <a:srgbClr val="8EBC00"/>
                </a:solidFill>
                <a:latin typeface="Arial CE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 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 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 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7ED91E-0943-4536-8FD3-D66CAF50C900}" type="slidenum">
              <a:rPr lang="cs-CZ" altLang="cs-CZ" sz="1400" b="0" i="0">
                <a:solidFill>
                  <a:srgbClr val="005BBC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 b="0" i="0">
              <a:solidFill>
                <a:srgbClr val="005BBC"/>
              </a:solidFill>
              <a:latin typeface="Arial" panose="020B0604020202020204" pitchFamily="34" charset="0"/>
            </a:endParaRPr>
          </a:p>
        </p:txBody>
      </p:sp>
      <p:pic>
        <p:nvPicPr>
          <p:cNvPr id="9222" name="Picture 10" descr="C:\Users\PETR\AppData\Local\Temp\7zO85AA1A91\IROP_CZ_RO_B_C 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8" y="5445125"/>
            <a:ext cx="43672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smtClean="0"/>
              <a:t>Cílové skupiny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323850" y="981075"/>
            <a:ext cx="8569325" cy="53276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1800" smtClean="0"/>
              <a:t>Cílové skupiny 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cs-CZ" altLang="cs-CZ" smtClean="0">
                <a:solidFill>
                  <a:srgbClr val="8EBC00"/>
                </a:solidFill>
              </a:rPr>
              <a:t>obyvatelé, 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cs-CZ" altLang="cs-CZ" smtClean="0">
                <a:solidFill>
                  <a:srgbClr val="8EBC00"/>
                </a:solidFill>
              </a:rPr>
              <a:t>návštěvníci, 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cs-CZ" altLang="cs-CZ" smtClean="0">
                <a:solidFill>
                  <a:srgbClr val="8EBC00"/>
                </a:solidFill>
              </a:rPr>
              <a:t>dojíždějící za prací a službami, 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cs-CZ" altLang="cs-CZ" smtClean="0">
                <a:solidFill>
                  <a:srgbClr val="8EBC00"/>
                </a:solidFill>
              </a:rPr>
              <a:t>uživatelé veřejné dopravy</a:t>
            </a:r>
            <a:endParaRPr lang="cs-CZ" altLang="cs-CZ" b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www.masvltava.cz, </a:t>
            </a:r>
            <a:r>
              <a:rPr lang="cs-CZ" altLang="cs-CZ" dirty="0"/>
              <a:t>info@masvltava.cz</a:t>
            </a:r>
            <a:r>
              <a:rPr lang="cs-CZ" altLang="cs-CZ" dirty="0" smtClean="0"/>
              <a:t>, T: + 420 380 421 377</a:t>
            </a:r>
            <a:endParaRPr lang="cs-CZ" altLang="cs-CZ" dirty="0"/>
          </a:p>
        </p:txBody>
      </p:sp>
      <p:sp>
        <p:nvSpPr>
          <p:cNvPr id="1024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 i="1">
                <a:solidFill>
                  <a:srgbClr val="8EBC00"/>
                </a:solidFill>
                <a:latin typeface="Arial CE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 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 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 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37443C-2A4C-48B4-A231-09D65A779465}" type="slidenum">
              <a:rPr lang="cs-CZ" altLang="cs-CZ" sz="1400" b="0" i="0">
                <a:solidFill>
                  <a:srgbClr val="005BBC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 b="0" i="0">
              <a:solidFill>
                <a:srgbClr val="005BBC"/>
              </a:solidFill>
              <a:latin typeface="Arial" panose="020B0604020202020204" pitchFamily="34" charset="0"/>
            </a:endParaRPr>
          </a:p>
        </p:txBody>
      </p:sp>
      <p:pic>
        <p:nvPicPr>
          <p:cNvPr id="10246" name="Picture 10" descr="C:\Users\PETR\AppData\Local\Temp\7zO85AA1A91\IROP_CZ_RO_B_C 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8" y="5445125"/>
            <a:ext cx="43672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000" smtClean="0"/>
              <a:t>Podporované aktivity 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323850" y="1052513"/>
            <a:ext cx="8569325" cy="424869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altLang="cs-CZ" dirty="0"/>
              <a:t>Bezpečnost dopravy</a:t>
            </a:r>
          </a:p>
          <a:p>
            <a:pPr marL="0" indent="0">
              <a:buFontTx/>
              <a:buNone/>
              <a:defRPr/>
            </a:pPr>
            <a:r>
              <a:rPr lang="cs-CZ" altLang="cs-CZ" dirty="0"/>
              <a:t>• </a:t>
            </a:r>
            <a:r>
              <a:rPr lang="cs-CZ" altLang="cs-CZ" sz="1400" dirty="0"/>
              <a:t>Rekonstrukce, modernizace a výstavba chodníků podél silnic I., II. a III. třídy a místních</a:t>
            </a:r>
          </a:p>
          <a:p>
            <a:pPr marL="0" indent="0">
              <a:buFontTx/>
              <a:buNone/>
              <a:defRPr/>
            </a:pPr>
            <a:r>
              <a:rPr lang="cs-CZ" altLang="cs-CZ" sz="1400" dirty="0"/>
              <a:t>komunikací nebo chodníků a stezek odklánějících pěší dopravu od silnic I., II a III. třídy a</a:t>
            </a:r>
          </a:p>
          <a:p>
            <a:pPr marL="0" indent="0">
              <a:buFontTx/>
              <a:buNone/>
              <a:defRPr/>
            </a:pPr>
            <a:r>
              <a:rPr lang="cs-CZ" altLang="cs-CZ" sz="1400" dirty="0"/>
              <a:t>místních komunikací, přizpůsobených osobám s omezenou schopností pohybu a orientace,</a:t>
            </a:r>
          </a:p>
          <a:p>
            <a:pPr marL="0" indent="0">
              <a:buFontTx/>
              <a:buNone/>
              <a:defRPr/>
            </a:pPr>
            <a:r>
              <a:rPr lang="cs-CZ" altLang="cs-CZ" sz="1400" dirty="0"/>
              <a:t>včetně přechodů pro chodce a míst pro přecházení</a:t>
            </a:r>
          </a:p>
          <a:p>
            <a:pPr marL="0" indent="0">
              <a:buFontTx/>
              <a:buNone/>
              <a:defRPr/>
            </a:pPr>
            <a:r>
              <a:rPr lang="cs-CZ" altLang="cs-CZ" sz="1400" dirty="0"/>
              <a:t>• Rekonstrukce, modernizace a výstavba bezbariérových komunikací pro pěší k zastávkám</a:t>
            </a:r>
          </a:p>
          <a:p>
            <a:pPr marL="0" indent="0">
              <a:buFontTx/>
              <a:buNone/>
              <a:defRPr/>
            </a:pPr>
            <a:r>
              <a:rPr lang="cs-CZ" altLang="cs-CZ" sz="1400" dirty="0"/>
              <a:t>veřejné hromadné dopravy</a:t>
            </a:r>
          </a:p>
          <a:p>
            <a:pPr marL="0" indent="0">
              <a:buFontTx/>
              <a:buNone/>
              <a:defRPr/>
            </a:pPr>
            <a:r>
              <a:rPr lang="cs-CZ" altLang="cs-CZ" sz="1400" dirty="0"/>
              <a:t>• Rekonstrukce, modernizace a výstavba podchodů nebo lávek pro chodce přes silnice I., II. a</a:t>
            </a:r>
          </a:p>
          <a:p>
            <a:pPr marL="0" indent="0">
              <a:buFontTx/>
              <a:buNone/>
              <a:defRPr/>
            </a:pPr>
            <a:r>
              <a:rPr lang="cs-CZ" altLang="cs-CZ" sz="1400" dirty="0"/>
              <a:t>III. třídy, místní komunikace, železniční a tramvajovou dráhu, přizpůsobených osobám s</a:t>
            </a:r>
          </a:p>
          <a:p>
            <a:pPr marL="0" indent="0">
              <a:buFontTx/>
              <a:buNone/>
              <a:defRPr/>
            </a:pPr>
            <a:r>
              <a:rPr lang="cs-CZ" altLang="cs-CZ" sz="1400" dirty="0"/>
              <a:t>omezenou schopností pohybu a orientace a navazujících na bezbariérové komunikace pro pěší</a:t>
            </a:r>
          </a:p>
          <a:p>
            <a:pPr marL="0" indent="0">
              <a:buFontTx/>
              <a:buNone/>
              <a:defRPr/>
            </a:pPr>
            <a:r>
              <a:rPr lang="cs-CZ" altLang="cs-CZ" sz="1400" dirty="0"/>
              <a:t>• Realizace prvků zvyšujících bezpečnost železniční, silniční, cyklistické a pěší dopravy</a:t>
            </a:r>
          </a:p>
          <a:p>
            <a:pPr marL="0" indent="0">
              <a:buFontTx/>
              <a:buNone/>
              <a:defRPr/>
            </a:pPr>
            <a:r>
              <a:rPr lang="cs-CZ" altLang="cs-CZ" sz="1400" dirty="0"/>
              <a:t>(bezpečnostní opatření realizovaná na silnici, místní komunikaci nebo dráze, veřejné osvětlení,</a:t>
            </a:r>
          </a:p>
          <a:p>
            <a:pPr marL="0" indent="0">
              <a:buFontTx/>
              <a:buNone/>
              <a:defRPr/>
            </a:pPr>
            <a:r>
              <a:rPr lang="cs-CZ" altLang="cs-CZ" sz="1400" dirty="0"/>
              <a:t>prvky inteligentních dopravních systémů)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www.masvltava.cz, </a:t>
            </a:r>
            <a:r>
              <a:rPr lang="cs-CZ" altLang="cs-CZ" dirty="0"/>
              <a:t>info@masvltava.cz</a:t>
            </a:r>
            <a:r>
              <a:rPr lang="cs-CZ" altLang="cs-CZ" dirty="0" smtClean="0"/>
              <a:t>, T: + 420 380 421 377</a:t>
            </a:r>
            <a:endParaRPr lang="cs-CZ" altLang="cs-CZ" dirty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 i="1">
                <a:solidFill>
                  <a:srgbClr val="8EBC00"/>
                </a:solidFill>
                <a:latin typeface="Arial CE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 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 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 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3DAA07-1275-4B1B-A5D4-9B23767A28AA}" type="slidenum">
              <a:rPr lang="cs-CZ" altLang="cs-CZ" sz="1400" b="0" i="0">
                <a:solidFill>
                  <a:srgbClr val="005BBC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 b="0" i="0">
              <a:solidFill>
                <a:srgbClr val="005BBC"/>
              </a:solidFill>
              <a:latin typeface="Arial" panose="020B0604020202020204" pitchFamily="34" charset="0"/>
            </a:endParaRPr>
          </a:p>
        </p:txBody>
      </p:sp>
      <p:pic>
        <p:nvPicPr>
          <p:cNvPr id="11270" name="Picture 10" descr="C:\Users\PETR\AppData\Local\Temp\7zO85AA1A91\IROP_CZ_RO_B_C 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445125"/>
            <a:ext cx="43672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196975"/>
            <a:ext cx="8640638" cy="49291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dirty="0" smtClean="0"/>
              <a:t>Vedlejší aktivity  - maximálně 15 % celkových způsobilých výdajů projektu.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realizace </a:t>
            </a:r>
            <a:r>
              <a:rPr lang="cs-CZ" dirty="0"/>
              <a:t>stavbou vyvolaných investic,</a:t>
            </a:r>
          </a:p>
          <a:p>
            <a:pPr>
              <a:defRPr/>
            </a:pPr>
            <a:r>
              <a:rPr lang="cs-CZ" dirty="0" smtClean="0"/>
              <a:t>zpracování </a:t>
            </a:r>
            <a:r>
              <a:rPr lang="cs-CZ" dirty="0"/>
              <a:t>projektových dokumentací,</a:t>
            </a:r>
          </a:p>
          <a:p>
            <a:pPr>
              <a:defRPr/>
            </a:pPr>
            <a:r>
              <a:rPr lang="cs-CZ" dirty="0" smtClean="0"/>
              <a:t>výkup </a:t>
            </a:r>
            <a:r>
              <a:rPr lang="cs-CZ" dirty="0"/>
              <a:t>nemovitostí podmiňujících výstavbu,</a:t>
            </a:r>
          </a:p>
          <a:p>
            <a:pPr>
              <a:defRPr/>
            </a:pPr>
            <a:r>
              <a:rPr lang="cs-CZ" dirty="0" smtClean="0"/>
              <a:t>provádění </a:t>
            </a:r>
            <a:r>
              <a:rPr lang="cs-CZ" dirty="0"/>
              <a:t>inženýrské činnosti ve výstavbě,</a:t>
            </a:r>
          </a:p>
          <a:p>
            <a:pPr>
              <a:defRPr/>
            </a:pPr>
            <a:r>
              <a:rPr lang="cs-CZ" dirty="0" smtClean="0"/>
              <a:t>vybrané </a:t>
            </a:r>
            <a:r>
              <a:rPr lang="cs-CZ" dirty="0"/>
              <a:t>služby bezprostředně související s realizací projektu,</a:t>
            </a:r>
          </a:p>
          <a:p>
            <a:pPr>
              <a:defRPr/>
            </a:pPr>
            <a:r>
              <a:rPr lang="cs-CZ" dirty="0" smtClean="0"/>
              <a:t>povinná </a:t>
            </a:r>
            <a:r>
              <a:rPr lang="cs-CZ" dirty="0"/>
              <a:t>publicita. </a:t>
            </a:r>
            <a:endParaRPr lang="cs-CZ" dirty="0" smtClean="0"/>
          </a:p>
          <a:p>
            <a:pPr marL="0" indent="0">
              <a:buNone/>
              <a:defRPr/>
            </a:pPr>
            <a:r>
              <a:rPr lang="cs-CZ" sz="1200" dirty="0"/>
              <a:t>Pojem rekonstrukce/modernizace komunikace pro pěší zahrnuje stavební </a:t>
            </a:r>
            <a:r>
              <a:rPr lang="cs-CZ" sz="1200" dirty="0" smtClean="0"/>
              <a:t>úpravy stávající </a:t>
            </a:r>
            <a:r>
              <a:rPr lang="cs-CZ" sz="1200" dirty="0"/>
              <a:t>komunikace spojené s přestavbou zemního tělesa nebo konstrukčních </a:t>
            </a:r>
            <a:r>
              <a:rPr lang="cs-CZ" sz="1200" dirty="0" smtClean="0"/>
              <a:t>vrstev komunikace</a:t>
            </a:r>
            <a:r>
              <a:rPr lang="cs-CZ" sz="1200" dirty="0"/>
              <a:t>, jejímž výsledkem je změna nivelety, směrového vedení nebo </a:t>
            </a:r>
            <a:r>
              <a:rPr lang="cs-CZ" sz="1200" dirty="0" smtClean="0"/>
              <a:t>šířkového uspořádání </a:t>
            </a:r>
            <a:r>
              <a:rPr lang="cs-CZ" sz="1200" dirty="0"/>
              <a:t>komunikace. Rekonstrukce/modernizace se rovněž týká stavebních úprav</a:t>
            </a:r>
          </a:p>
          <a:p>
            <a:pPr marL="0" indent="0">
              <a:buNone/>
              <a:defRPr/>
            </a:pPr>
            <a:r>
              <a:rPr lang="cs-CZ" sz="1200" dirty="0"/>
              <a:t>mostních objektů. Technické řešení musí být v souladu s platnou </a:t>
            </a:r>
            <a:r>
              <a:rPr lang="cs-CZ" sz="1200" dirty="0" smtClean="0"/>
              <a:t>legislativou a </a:t>
            </a:r>
            <a:r>
              <a:rPr lang="cs-CZ" sz="1200" dirty="0"/>
              <a:t>technickými normami (zejména vyhláškou č. 398/2009 Sb., ČSN 73 6110, ČSN </a:t>
            </a:r>
            <a:r>
              <a:rPr lang="cs-CZ" sz="1200" dirty="0" smtClean="0"/>
              <a:t>73 6101</a:t>
            </a:r>
            <a:r>
              <a:rPr lang="cs-CZ" sz="1200" dirty="0"/>
              <a:t>, ČSN EN 13 201, TP 179, TP 170, TP 103, TP 218, TKP Kapitola 15).</a:t>
            </a:r>
            <a:endParaRPr lang="cs-CZ" sz="1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www.masvltava.cz, </a:t>
            </a:r>
            <a:r>
              <a:rPr lang="cs-CZ" altLang="cs-CZ" dirty="0"/>
              <a:t>info@masvltava.cz</a:t>
            </a:r>
            <a:r>
              <a:rPr lang="cs-CZ" altLang="cs-CZ" dirty="0" smtClean="0"/>
              <a:t>, T: + 420 380 421 377</a:t>
            </a:r>
            <a:endParaRPr lang="cs-CZ" altLang="cs-CZ" dirty="0"/>
          </a:p>
        </p:txBody>
      </p:sp>
      <p:sp>
        <p:nvSpPr>
          <p:cNvPr id="1331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 b="1" i="1">
                <a:solidFill>
                  <a:srgbClr val="8EBC00"/>
                </a:solidFill>
                <a:latin typeface="Arial CE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 b="1" i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b="1" i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 b="1" i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6EABDC-DF78-4A20-8F89-4157AD036FEA}" type="slidenum">
              <a:rPr lang="cs-CZ" altLang="cs-CZ" sz="1400" b="0" i="0">
                <a:solidFill>
                  <a:srgbClr val="005BBC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 b="0" i="0">
              <a:solidFill>
                <a:srgbClr val="005BBC"/>
              </a:solidFill>
              <a:latin typeface="Arial" panose="020B0604020202020204" pitchFamily="34" charset="0"/>
            </a:endParaRPr>
          </a:p>
        </p:txBody>
      </p:sp>
      <p:sp>
        <p:nvSpPr>
          <p:cNvPr id="133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000" smtClean="0"/>
              <a:t>Vedlejší podporované aktivity </a:t>
            </a:r>
          </a:p>
        </p:txBody>
      </p:sp>
      <p:pic>
        <p:nvPicPr>
          <p:cNvPr id="13318" name="Picture 10" descr="C:\Users\PETR\AppData\Local\Temp\7zO85AA1A91\IROP_CZ_RO_B_C 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533231"/>
            <a:ext cx="436721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zentace RPC">
  <a:themeElements>
    <a:clrScheme name="1_Prezentace RPC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1_Prezentace RPC">
      <a:majorFont>
        <a:latin typeface="Arial"/>
        <a:ea typeface=""/>
        <a:cs typeface=""/>
      </a:majorFont>
      <a:minorFont>
        <a:latin typeface="Arial CE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Prezentace RP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zentace RP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zentace RP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zentace RP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zentace RP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zentace RP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zentace RP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zentace RP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zentace RP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zentace RP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zentace RP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zentace RP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RPC</Template>
  <TotalTime>2127</TotalTime>
  <Words>1430</Words>
  <Application>Microsoft Office PowerPoint</Application>
  <PresentationFormat>Předvádění na obrazovce (4:3)</PresentationFormat>
  <Paragraphs>174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Arial CE</vt:lpstr>
      <vt:lpstr>Wingdings</vt:lpstr>
      <vt:lpstr>1_Prezentace RPC</vt:lpstr>
      <vt:lpstr>Prezentace aplikace PowerPoint</vt:lpstr>
      <vt:lpstr>PROGRAM SEMINÁŘE </vt:lpstr>
      <vt:lpstr>Představení výzvy  Základní informace </vt:lpstr>
      <vt:lpstr>Časové nastavení projektu </vt:lpstr>
      <vt:lpstr>Termíny a alokace </vt:lpstr>
      <vt:lpstr>Oprávnění žadatelé</vt:lpstr>
      <vt:lpstr>Cílové skupiny </vt:lpstr>
      <vt:lpstr>Podporované aktivity </vt:lpstr>
      <vt:lpstr>Vedlejší podporované aktivity </vt:lpstr>
      <vt:lpstr>Datum zahájení realizace projektu</vt:lpstr>
      <vt:lpstr>Datum ukončení realizace projektu</vt:lpstr>
      <vt:lpstr>Indikátory</vt:lpstr>
      <vt:lpstr>Povinné přílohy žádosti</vt:lpstr>
      <vt:lpstr>Informace o způsobu podání žádosti o podporu</vt:lpstr>
      <vt:lpstr>Hodnocení a výběru projektů</vt:lpstr>
      <vt:lpstr>Závěrečné ověření způsobilosti</vt:lpstr>
      <vt:lpstr>Související odkazy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OPOLCER</dc:creator>
  <cp:lastModifiedBy>Uzivatel</cp:lastModifiedBy>
  <cp:revision>213</cp:revision>
  <dcterms:created xsi:type="dcterms:W3CDTF">2008-04-21T08:42:10Z</dcterms:created>
  <dcterms:modified xsi:type="dcterms:W3CDTF">2020-05-20T08:25:59Z</dcterms:modified>
</cp:coreProperties>
</file>